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1"/>
  </p:notesMasterIdLst>
  <p:sldIdLst>
    <p:sldId id="256" r:id="rId2"/>
    <p:sldId id="257" r:id="rId3"/>
    <p:sldId id="258" r:id="rId4"/>
    <p:sldId id="279" r:id="rId5"/>
    <p:sldId id="259" r:id="rId6"/>
    <p:sldId id="260" r:id="rId7"/>
    <p:sldId id="261" r:id="rId8"/>
    <p:sldId id="262" r:id="rId9"/>
    <p:sldId id="263" r:id="rId10"/>
    <p:sldId id="266" r:id="rId11"/>
    <p:sldId id="280" r:id="rId12"/>
    <p:sldId id="264" r:id="rId13"/>
    <p:sldId id="265" r:id="rId14"/>
    <p:sldId id="277" r:id="rId15"/>
    <p:sldId id="267" r:id="rId16"/>
    <p:sldId id="268" r:id="rId17"/>
    <p:sldId id="269" r:id="rId18"/>
    <p:sldId id="270" r:id="rId19"/>
    <p:sldId id="278" r:id="rId20"/>
    <p:sldId id="271" r:id="rId21"/>
    <p:sldId id="282" r:id="rId22"/>
    <p:sldId id="272" r:id="rId23"/>
    <p:sldId id="275" r:id="rId24"/>
    <p:sldId id="281" r:id="rId25"/>
    <p:sldId id="283" r:id="rId26"/>
    <p:sldId id="273" r:id="rId27"/>
    <p:sldId id="274" r:id="rId28"/>
    <p:sldId id="284"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6476B7-117A-4F63-A6C2-CEBB4E98D204}">
          <p14:sldIdLst>
            <p14:sldId id="256"/>
            <p14:sldId id="257"/>
            <p14:sldId id="258"/>
          </p14:sldIdLst>
        </p14:section>
        <p14:section name="Untitled Section" id="{49A9A24C-D21B-4185-AB65-EB839F7266E5}">
          <p14:sldIdLst>
            <p14:sldId id="279"/>
            <p14:sldId id="259"/>
            <p14:sldId id="260"/>
            <p14:sldId id="261"/>
            <p14:sldId id="262"/>
            <p14:sldId id="263"/>
            <p14:sldId id="266"/>
            <p14:sldId id="280"/>
            <p14:sldId id="264"/>
            <p14:sldId id="265"/>
            <p14:sldId id="277"/>
            <p14:sldId id="267"/>
            <p14:sldId id="268"/>
            <p14:sldId id="269"/>
            <p14:sldId id="270"/>
            <p14:sldId id="278"/>
            <p14:sldId id="271"/>
            <p14:sldId id="282"/>
            <p14:sldId id="272"/>
            <p14:sldId id="275"/>
            <p14:sldId id="281"/>
            <p14:sldId id="283"/>
            <p14:sldId id="273"/>
            <p14:sldId id="274"/>
            <p14:sldId id="284"/>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2178" autoAdjust="0"/>
  </p:normalViewPr>
  <p:slideViewPr>
    <p:cSldViewPr snapToGrid="0">
      <p:cViewPr varScale="1">
        <p:scale>
          <a:sx n="112" d="100"/>
          <a:sy n="112"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52D6F-5F9E-4665-BF73-0099B3615F70}" type="datetimeFigureOut">
              <a:rPr lang="en-US" smtClean="0"/>
              <a:t>3/7/2026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7D502-1825-49A2-8643-9442A19A8E92}" type="slidenum">
              <a:rPr lang="en-US" smtClean="0"/>
              <a:t>‹#›</a:t>
            </a:fld>
            <a:endParaRPr lang="en-US"/>
          </a:p>
        </p:txBody>
      </p:sp>
    </p:spTree>
    <p:extLst>
      <p:ext uri="{BB962C8B-B14F-4D97-AF65-F5344CB8AC3E}">
        <p14:creationId xmlns:p14="http://schemas.microsoft.com/office/powerpoint/2010/main" val="370382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7D502-1825-49A2-8643-9442A19A8E92}" type="slidenum">
              <a:rPr lang="en-US" smtClean="0"/>
              <a:t>3</a:t>
            </a:fld>
            <a:endParaRPr lang="en-US"/>
          </a:p>
        </p:txBody>
      </p:sp>
    </p:spTree>
    <p:extLst>
      <p:ext uri="{BB962C8B-B14F-4D97-AF65-F5344CB8AC3E}">
        <p14:creationId xmlns:p14="http://schemas.microsoft.com/office/powerpoint/2010/main" val="301171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27D502-1825-49A2-8643-9442A19A8E92}" type="slidenum">
              <a:rPr lang="en-US" smtClean="0"/>
              <a:t>4</a:t>
            </a:fld>
            <a:endParaRPr lang="en-US"/>
          </a:p>
        </p:txBody>
      </p:sp>
    </p:spTree>
    <p:extLst>
      <p:ext uri="{BB962C8B-B14F-4D97-AF65-F5344CB8AC3E}">
        <p14:creationId xmlns:p14="http://schemas.microsoft.com/office/powerpoint/2010/main" val="153525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7D502-1825-49A2-8643-9442A19A8E92}" type="slidenum">
              <a:rPr lang="en-US" smtClean="0"/>
              <a:t>9</a:t>
            </a:fld>
            <a:endParaRPr lang="en-US"/>
          </a:p>
        </p:txBody>
      </p:sp>
    </p:spTree>
    <p:extLst>
      <p:ext uri="{BB962C8B-B14F-4D97-AF65-F5344CB8AC3E}">
        <p14:creationId xmlns:p14="http://schemas.microsoft.com/office/powerpoint/2010/main" val="357757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7D502-1825-49A2-8643-9442A19A8E92}" type="slidenum">
              <a:rPr lang="en-US" smtClean="0"/>
              <a:t>13</a:t>
            </a:fld>
            <a:endParaRPr lang="en-US"/>
          </a:p>
        </p:txBody>
      </p:sp>
    </p:spTree>
    <p:extLst>
      <p:ext uri="{BB962C8B-B14F-4D97-AF65-F5344CB8AC3E}">
        <p14:creationId xmlns:p14="http://schemas.microsoft.com/office/powerpoint/2010/main" val="3274767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3/7/2026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3519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3/7/2026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7132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3/7/2026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58979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3/7/2026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561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3/7/2026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9710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3/7/2026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00565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3/7/2026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105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3/7/2026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24357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3/7/2026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1401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3/7/2026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461469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3/7/2026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8352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3/7/2026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7734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mailto:louisarenn@gmail.co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louisarenn@gmail.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4" name="Picture 3" descr="Abstract smoke background">
            <a:extLst>
              <a:ext uri="{FF2B5EF4-FFF2-40B4-BE49-F238E27FC236}">
                <a16:creationId xmlns:a16="http://schemas.microsoft.com/office/drawing/2014/main" id="{5845CE9E-3E40-554B-7BE5-D794F9239B84}"/>
              </a:ext>
            </a:extLst>
          </p:cNvPr>
          <p:cNvPicPr>
            <a:picLocks noChangeAspect="1"/>
          </p:cNvPicPr>
          <p:nvPr/>
        </p:nvPicPr>
        <p:blipFill>
          <a:blip r:embed="rId2"/>
          <a:srcRect t="15413"/>
          <a:stretch>
            <a:fillRect/>
          </a:stretch>
        </p:blipFill>
        <p:spPr>
          <a:xfrm>
            <a:off x="20" y="-182870"/>
            <a:ext cx="12191980" cy="6857990"/>
          </a:xfrm>
          <a:prstGeom prst="rect">
            <a:avLst/>
          </a:prstGeom>
        </p:spPr>
      </p:pic>
      <p:sp>
        <p:nvSpPr>
          <p:cNvPr id="11" name="Rectangle 10">
            <a:extLst>
              <a:ext uri="{FF2B5EF4-FFF2-40B4-BE49-F238E27FC236}">
                <a16:creationId xmlns:a16="http://schemas.microsoft.com/office/drawing/2014/main" id="{857DEAC1-B3AA-6569-0A44-A191DF2F3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0"/>
            <a:ext cx="12191999" cy="13716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71F0F96B-656C-0809-1F21-29ED7CD57B3B}"/>
              </a:ext>
            </a:extLst>
          </p:cNvPr>
          <p:cNvSpPr>
            <a:spLocks noGrp="1"/>
          </p:cNvSpPr>
          <p:nvPr>
            <p:ph type="ctrTitle"/>
          </p:nvPr>
        </p:nvSpPr>
        <p:spPr>
          <a:xfrm>
            <a:off x="3194626" y="5486400"/>
            <a:ext cx="8630529" cy="960120"/>
          </a:xfrm>
          <a:ln>
            <a:noFill/>
          </a:ln>
        </p:spPr>
        <p:txBody>
          <a:bodyPr anchor="ctr">
            <a:noAutofit/>
          </a:bodyPr>
          <a:lstStyle/>
          <a:p>
            <a:r>
              <a:rPr lang="en-US" sz="3000" dirty="0">
                <a:latin typeface="Georgia" panose="02040502050405020303" pitchFamily="18" charset="0"/>
              </a:rPr>
              <a:t>LINE and PARALLEL LINE Floral design</a:t>
            </a:r>
            <a:br>
              <a:rPr lang="en-US" sz="3000" dirty="0">
                <a:latin typeface="Georgia" panose="02040502050405020303" pitchFamily="18" charset="0"/>
              </a:rPr>
            </a:br>
            <a:r>
              <a:rPr lang="en-US" sz="1400" dirty="0">
                <a:latin typeface="Georgia" panose="02040502050405020303" pitchFamily="18" charset="0"/>
              </a:rPr>
              <a:t> 						March 10, 2026</a:t>
            </a:r>
            <a:endParaRPr lang="en-US" sz="3000" dirty="0">
              <a:latin typeface="Georgia" panose="02040502050405020303" pitchFamily="18" charset="0"/>
            </a:endParaRPr>
          </a:p>
        </p:txBody>
      </p:sp>
      <p:sp>
        <p:nvSpPr>
          <p:cNvPr id="3" name="Subtitle 2">
            <a:extLst>
              <a:ext uri="{FF2B5EF4-FFF2-40B4-BE49-F238E27FC236}">
                <a16:creationId xmlns:a16="http://schemas.microsoft.com/office/drawing/2014/main" id="{C79F9386-A083-E7F5-38D6-7215FC3B2A1D}"/>
              </a:ext>
            </a:extLst>
          </p:cNvPr>
          <p:cNvSpPr>
            <a:spLocks noGrp="1"/>
          </p:cNvSpPr>
          <p:nvPr>
            <p:ph type="subTitle" idx="1"/>
          </p:nvPr>
        </p:nvSpPr>
        <p:spPr>
          <a:xfrm>
            <a:off x="8347585" y="5715000"/>
            <a:ext cx="3049285" cy="960120"/>
          </a:xfrm>
        </p:spPr>
        <p:txBody>
          <a:bodyPr anchor="ctr">
            <a:normAutofit/>
          </a:bodyPr>
          <a:lstStyle/>
          <a:p>
            <a:pPr algn="r"/>
            <a:r>
              <a:rPr lang="en-US" sz="1800" dirty="0"/>
              <a:t>   </a:t>
            </a:r>
          </a:p>
        </p:txBody>
      </p:sp>
      <p:pic>
        <p:nvPicPr>
          <p:cNvPr id="5" name="Picture 4" descr="A green and white logo with flowers in a basket&#10;&#10;AI-generated content may be incorrect.">
            <a:extLst>
              <a:ext uri="{FF2B5EF4-FFF2-40B4-BE49-F238E27FC236}">
                <a16:creationId xmlns:a16="http://schemas.microsoft.com/office/drawing/2014/main" id="{61DA0CED-3F47-CCFA-FBA3-4E196019D559}"/>
              </a:ext>
            </a:extLst>
          </p:cNvPr>
          <p:cNvPicPr>
            <a:picLocks noChangeAspect="1"/>
          </p:cNvPicPr>
          <p:nvPr/>
        </p:nvPicPr>
        <p:blipFill>
          <a:blip r:embed="rId3"/>
          <a:stretch>
            <a:fillRect/>
          </a:stretch>
        </p:blipFill>
        <p:spPr>
          <a:xfrm>
            <a:off x="795997" y="4538003"/>
            <a:ext cx="2225040" cy="1996440"/>
          </a:xfrm>
          <a:prstGeom prst="rect">
            <a:avLst/>
          </a:prstGeom>
        </p:spPr>
      </p:pic>
    </p:spTree>
    <p:extLst>
      <p:ext uri="{BB962C8B-B14F-4D97-AF65-F5344CB8AC3E}">
        <p14:creationId xmlns:p14="http://schemas.microsoft.com/office/powerpoint/2010/main" val="34680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A18BCD-4999-67A9-DB8F-0E696FE412A7}"/>
              </a:ext>
            </a:extLst>
          </p:cNvPr>
          <p:cNvSpPr txBox="1"/>
          <p:nvPr/>
        </p:nvSpPr>
        <p:spPr>
          <a:xfrm>
            <a:off x="884514" y="966787"/>
            <a:ext cx="10652077" cy="5201424"/>
          </a:xfrm>
          <a:prstGeom prst="rect">
            <a:avLst/>
          </a:prstGeom>
          <a:noFill/>
        </p:spPr>
        <p:txBody>
          <a:bodyPr wrap="square" rtlCol="0">
            <a:spAutoFit/>
          </a:bodyPr>
          <a:lstStyle/>
          <a:p>
            <a:r>
              <a:rPr lang="en-US" sz="2000" dirty="0">
                <a:solidFill>
                  <a:srgbClr val="0070C0"/>
                </a:solidFill>
              </a:rPr>
              <a:t>Helpful Hints &amp; Resources:</a:t>
            </a:r>
          </a:p>
          <a:p>
            <a:endParaRPr lang="en-US" sz="800" dirty="0"/>
          </a:p>
          <a:p>
            <a:endParaRPr lang="en-US" sz="800" dirty="0"/>
          </a:p>
          <a:p>
            <a:r>
              <a:rPr lang="en-US" dirty="0"/>
              <a:t>• Key search words on Pinterest and Google images specifically for the April challenge: “parallel floral design ideas”, “line floral design arrangements”, “floral design with wood”, “floral arrangements with recycled materials.”</a:t>
            </a:r>
          </a:p>
          <a:p>
            <a:endParaRPr lang="en-US" sz="800" dirty="0"/>
          </a:p>
          <a:p>
            <a:r>
              <a:rPr lang="en-US" dirty="0"/>
              <a:t>• Parallel design arrangements have greater focus on framework or armature. Building structures take TIME! Start early and do not wait until the last minute.</a:t>
            </a:r>
            <a:r>
              <a:rPr lang="en-US" i="1" dirty="0"/>
              <a:t> Mechanics should not be visible unless they are an integral part of the design.</a:t>
            </a:r>
          </a:p>
          <a:p>
            <a:endParaRPr lang="en-US" dirty="0"/>
          </a:p>
          <a:p>
            <a:r>
              <a:rPr lang="en-US" dirty="0"/>
              <a:t>• Sustainable and GCA approved mechanics / tools for holding designs together – chicken wire, </a:t>
            </a:r>
            <a:r>
              <a:rPr lang="en-US" dirty="0" err="1"/>
              <a:t>Kenzans</a:t>
            </a:r>
            <a:r>
              <a:rPr lang="en-US" dirty="0"/>
              <a:t> / floral frogs, Hairpin holders (looped wire instead of sharp needles), ceramic frogs, domed or grid cages. Floral foam is not allowed in a GCA flower show. </a:t>
            </a:r>
          </a:p>
          <a:p>
            <a:endParaRPr lang="en-US" dirty="0"/>
          </a:p>
          <a:p>
            <a:r>
              <a:rPr lang="en-US" dirty="0"/>
              <a:t>•  FOLLOW Flower Show Junkie! on Instagram. Liz Wozencraft, Houston, TX GCA member and GCA Judge, posts pictures of flower show entries from all across the country. Even RGC shows are sometimes shown on her site! Followers can get inspiration and learn by reading judges’ comments to learn how they think. Check out a picture of one of Barbara Batting’s winning floral design entries which is gracing the cover of GCA’s article this month on the Flower Show Junkie. </a:t>
            </a:r>
          </a:p>
        </p:txBody>
      </p:sp>
    </p:spTree>
    <p:extLst>
      <p:ext uri="{BB962C8B-B14F-4D97-AF65-F5344CB8AC3E}">
        <p14:creationId xmlns:p14="http://schemas.microsoft.com/office/powerpoint/2010/main" val="304793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6E985D-D0E5-2CC1-01FF-01B8B22C286B}"/>
              </a:ext>
            </a:extLst>
          </p:cNvPr>
          <p:cNvSpPr txBox="1"/>
          <p:nvPr/>
        </p:nvSpPr>
        <p:spPr>
          <a:xfrm>
            <a:off x="751368" y="131388"/>
            <a:ext cx="10490789" cy="6370975"/>
          </a:xfrm>
          <a:prstGeom prst="rect">
            <a:avLst/>
          </a:prstGeom>
          <a:noFill/>
        </p:spPr>
        <p:txBody>
          <a:bodyPr wrap="square">
            <a:spAutoFit/>
          </a:bodyPr>
          <a:lstStyle/>
          <a:p>
            <a:pPr algn="ctr"/>
            <a:r>
              <a:rPr lang="en-US" sz="2800" dirty="0">
                <a:solidFill>
                  <a:srgbClr val="0070C0"/>
                </a:solidFill>
              </a:rPr>
              <a:t>WET OR DRY?</a:t>
            </a:r>
          </a:p>
          <a:p>
            <a:pPr algn="ctr"/>
            <a:endParaRPr lang="en-US" sz="1000" dirty="0">
              <a:solidFill>
                <a:srgbClr val="0070C0"/>
              </a:solidFill>
            </a:endParaRPr>
          </a:p>
          <a:p>
            <a:r>
              <a:rPr lang="en-US" dirty="0">
                <a:solidFill>
                  <a:srgbClr val="0070C0"/>
                </a:solidFill>
              </a:rPr>
              <a:t>• Think about water sources for plant material. </a:t>
            </a:r>
            <a:r>
              <a:rPr lang="en-US" dirty="0"/>
              <a:t>Incorporate water tubes into armature, if you can. Select fresh flowers that don’t require much water or consider using high-interest or colorful foliage instead. Dried plant material is allowed though plastic or artificial is NOT! Fruit (and cut fruits) are allowed if properly preserved. Whatever you use, condition well. Floral preservatives are helpful. Keep in a cool location to extend life. If entering a flower show that might run several days where watering might be difficult, consider using dried plant material. </a:t>
            </a:r>
          </a:p>
          <a:p>
            <a:endParaRPr lang="en-US" sz="1000" dirty="0"/>
          </a:p>
          <a:p>
            <a:pPr lvl="0"/>
            <a:r>
              <a:rPr lang="en-US" dirty="0"/>
              <a:t>GCA does NOT require water per se. Per GCA, </a:t>
            </a:r>
            <a:r>
              <a:rPr lang="en-US" i="1" dirty="0">
                <a:solidFill>
                  <a:srgbClr val="0070C0"/>
                </a:solidFill>
              </a:rPr>
              <a:t>“All entries must include fresh and/or dried plant material. Fresh plant material must be in water or conditioned in such a way as to remain in pristine form while on exhibition. Rooted plant material is allowed provided no soil is attached with the exception of a pot-et-fleur class.” </a:t>
            </a:r>
            <a:r>
              <a:rPr lang="en-US" i="1" dirty="0"/>
              <a:t> </a:t>
            </a:r>
          </a:p>
          <a:p>
            <a:r>
              <a:rPr lang="en-US" dirty="0"/>
              <a:t> </a:t>
            </a:r>
          </a:p>
          <a:p>
            <a:r>
              <a:rPr lang="en-US" dirty="0">
                <a:solidFill>
                  <a:srgbClr val="0070C0"/>
                </a:solidFill>
              </a:rPr>
              <a:t>• Possible flowers to use in no, or low, water situations:</a:t>
            </a:r>
          </a:p>
          <a:p>
            <a:r>
              <a:rPr lang="en-US" dirty="0"/>
              <a:t>Anthurium – Flamingo lily				Eryngium – Sea Holly</a:t>
            </a:r>
          </a:p>
          <a:p>
            <a:r>
              <a:rPr lang="en-US" dirty="0"/>
              <a:t>Orchids, Succulents, Allium, some </a:t>
            </a:r>
            <a:r>
              <a:rPr lang="en-US" dirty="0" err="1"/>
              <a:t>Tropicals</a:t>
            </a:r>
            <a:r>
              <a:rPr lang="en-US" dirty="0"/>
              <a:t> 		Limonium - Statice or Sea Lavendar</a:t>
            </a:r>
          </a:p>
          <a:p>
            <a:r>
              <a:rPr lang="en-US" dirty="0"/>
              <a:t>Protea - Sugarbush					Celosia – Cocks Comb</a:t>
            </a:r>
          </a:p>
          <a:p>
            <a:r>
              <a:rPr lang="en-US" dirty="0"/>
              <a:t>Achillea Millefolium - Yarrow			</a:t>
            </a:r>
            <a:r>
              <a:rPr lang="en-US" dirty="0" err="1"/>
              <a:t>Chamelaucium</a:t>
            </a:r>
            <a:r>
              <a:rPr lang="en-US" dirty="0"/>
              <a:t> - Wax Flower</a:t>
            </a:r>
          </a:p>
          <a:p>
            <a:r>
              <a:rPr lang="en-US" b="0" i="0" dirty="0">
                <a:solidFill>
                  <a:srgbClr val="1F1F1F"/>
                </a:solidFill>
                <a:effectLst/>
              </a:rPr>
              <a:t>Asteraceae - Chrysanthemum			Amaranthus – Love-Lies-Bleeding</a:t>
            </a:r>
            <a:endParaRPr lang="en-US" dirty="0"/>
          </a:p>
          <a:p>
            <a:r>
              <a:rPr lang="en-US" dirty="0"/>
              <a:t>Zantedeschia - Calla lily				Leucadendron - Conebush</a:t>
            </a:r>
          </a:p>
          <a:p>
            <a:r>
              <a:rPr lang="en-US" dirty="0"/>
              <a:t>Scabiosa – Pincushion Flower			</a:t>
            </a:r>
            <a:r>
              <a:rPr kumimoji="0" lang="en-US" sz="1800" b="0" i="0" u="none" strike="noStrike" kern="1200" cap="none" spc="0" normalizeH="0" baseline="0" noProof="0" dirty="0">
                <a:ln>
                  <a:noFill/>
                </a:ln>
                <a:solidFill>
                  <a:srgbClr val="000000"/>
                </a:solidFill>
                <a:effectLst/>
                <a:uLnTx/>
                <a:uFillTx/>
                <a:latin typeface="Calisto MT"/>
                <a:ea typeface="+mn-ea"/>
                <a:cs typeface="+mn-cs"/>
              </a:rPr>
              <a:t>Strelitzia - Bird of Paradise</a:t>
            </a:r>
            <a:endParaRPr lang="en-US" dirty="0"/>
          </a:p>
          <a:p>
            <a:r>
              <a:rPr lang="en-US" dirty="0" err="1"/>
              <a:t>Gypsophilia</a:t>
            </a:r>
            <a:r>
              <a:rPr lang="en-US" dirty="0"/>
              <a:t> – Baby’s breath				</a:t>
            </a:r>
            <a:r>
              <a:rPr lang="en-US" dirty="0" err="1"/>
              <a:t>Gomphocarpus</a:t>
            </a:r>
            <a:r>
              <a:rPr lang="en-US" dirty="0"/>
              <a:t> – Ballon Flower or Hairy Balls</a:t>
            </a:r>
          </a:p>
          <a:p>
            <a:r>
              <a:rPr lang="en-US" dirty="0" err="1"/>
              <a:t>Craspedia</a:t>
            </a:r>
            <a:r>
              <a:rPr lang="en-US" dirty="0"/>
              <a:t> – Billy Buttons			</a:t>
            </a:r>
          </a:p>
        </p:txBody>
      </p:sp>
    </p:spTree>
    <p:extLst>
      <p:ext uri="{BB962C8B-B14F-4D97-AF65-F5344CB8AC3E}">
        <p14:creationId xmlns:p14="http://schemas.microsoft.com/office/powerpoint/2010/main" val="146556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A79B30-C68F-866A-F94C-D8D3D45CB4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0918" y="928167"/>
            <a:ext cx="3714096" cy="4952128"/>
          </a:xfrm>
          <a:prstGeom prst="rect">
            <a:avLst/>
          </a:prstGeom>
          <a:noFill/>
          <a:ln>
            <a:noFill/>
          </a:ln>
        </p:spPr>
      </p:pic>
      <p:pic>
        <p:nvPicPr>
          <p:cNvPr id="3" name="Picture 2" descr="This may contain: two black vases with pink flowers in them on a white tableclothed surface">
            <a:extLst>
              <a:ext uri="{FF2B5EF4-FFF2-40B4-BE49-F238E27FC236}">
                <a16:creationId xmlns:a16="http://schemas.microsoft.com/office/drawing/2014/main" id="{9AEC8244-E7E4-42C3-205F-20B4D8B580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1673" y="959938"/>
            <a:ext cx="3789409" cy="4920357"/>
          </a:xfrm>
          <a:prstGeom prst="rect">
            <a:avLst/>
          </a:prstGeom>
          <a:noFill/>
          <a:ln>
            <a:noFill/>
          </a:ln>
        </p:spPr>
      </p:pic>
      <p:sp>
        <p:nvSpPr>
          <p:cNvPr id="4" name="TextBox 3">
            <a:extLst>
              <a:ext uri="{FF2B5EF4-FFF2-40B4-BE49-F238E27FC236}">
                <a16:creationId xmlns:a16="http://schemas.microsoft.com/office/drawing/2014/main" id="{73854ED3-6E13-552C-E153-BFCF18899C1D}"/>
              </a:ext>
            </a:extLst>
          </p:cNvPr>
          <p:cNvSpPr txBox="1"/>
          <p:nvPr/>
        </p:nvSpPr>
        <p:spPr>
          <a:xfrm>
            <a:off x="829993" y="6133514"/>
            <a:ext cx="10958732" cy="523220"/>
          </a:xfrm>
          <a:prstGeom prst="rect">
            <a:avLst/>
          </a:prstGeom>
          <a:noFill/>
        </p:spPr>
        <p:txBody>
          <a:bodyPr wrap="square" rtlCol="0">
            <a:spAutoFit/>
          </a:bodyPr>
          <a:lstStyle/>
          <a:p>
            <a:r>
              <a:rPr lang="en-US" sz="1400" b="1" dirty="0"/>
              <a:t>Similar designs</a:t>
            </a:r>
            <a:r>
              <a:rPr lang="en-US" sz="1400" dirty="0"/>
              <a:t>– both have strong vertical elements and dark bases; </a:t>
            </a:r>
            <a:r>
              <a:rPr lang="en-US" sz="1400" b="1" dirty="0"/>
              <a:t>Left Design </a:t>
            </a:r>
            <a:r>
              <a:rPr lang="en-US" sz="1400" dirty="0"/>
              <a:t>angles high to low, single black base, has uniform and dominate green color palate; </a:t>
            </a:r>
            <a:r>
              <a:rPr lang="en-US" sz="1400" b="1" dirty="0"/>
              <a:t>Right Design </a:t>
            </a:r>
            <a:r>
              <a:rPr lang="en-US" sz="1400" dirty="0"/>
              <a:t>angles low to high, 3 connected black bases, strong accent color. </a:t>
            </a:r>
          </a:p>
        </p:txBody>
      </p:sp>
      <p:sp>
        <p:nvSpPr>
          <p:cNvPr id="5" name="TextBox 4">
            <a:extLst>
              <a:ext uri="{FF2B5EF4-FFF2-40B4-BE49-F238E27FC236}">
                <a16:creationId xmlns:a16="http://schemas.microsoft.com/office/drawing/2014/main" id="{0E5B54AC-0894-BFE7-2ADA-3095243406CD}"/>
              </a:ext>
            </a:extLst>
          </p:cNvPr>
          <p:cNvSpPr txBox="1"/>
          <p:nvPr/>
        </p:nvSpPr>
        <p:spPr>
          <a:xfrm>
            <a:off x="701749" y="201265"/>
            <a:ext cx="10717618" cy="307777"/>
          </a:xfrm>
          <a:prstGeom prst="rect">
            <a:avLst/>
          </a:prstGeom>
          <a:noFill/>
        </p:spPr>
        <p:txBody>
          <a:bodyPr wrap="square" rtlCol="0">
            <a:spAutoFit/>
          </a:bodyPr>
          <a:lstStyle/>
          <a:p>
            <a:pPr algn="ctr"/>
            <a:r>
              <a:rPr lang="en-US" sz="1400" dirty="0"/>
              <a:t>The remaining slide deck pictures were found on Pinterest or on Google Images and are to be used for discussion and inspiration. </a:t>
            </a:r>
          </a:p>
        </p:txBody>
      </p:sp>
    </p:spTree>
    <p:extLst>
      <p:ext uri="{BB962C8B-B14F-4D97-AF65-F5344CB8AC3E}">
        <p14:creationId xmlns:p14="http://schemas.microsoft.com/office/powerpoint/2010/main" val="76001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AEE1DA-662C-D8AE-884C-B66E737E1319}"/>
              </a:ext>
            </a:extLst>
          </p:cNvPr>
          <p:cNvPicPr>
            <a:picLocks noChangeAspect="1"/>
          </p:cNvPicPr>
          <p:nvPr/>
        </p:nvPicPr>
        <p:blipFill>
          <a:blip r:embed="rId3"/>
          <a:stretch>
            <a:fillRect/>
          </a:stretch>
        </p:blipFill>
        <p:spPr>
          <a:xfrm>
            <a:off x="1184030" y="72206"/>
            <a:ext cx="4224997" cy="6124549"/>
          </a:xfrm>
          <a:prstGeom prst="rect">
            <a:avLst/>
          </a:prstGeom>
        </p:spPr>
      </p:pic>
      <p:pic>
        <p:nvPicPr>
          <p:cNvPr id="5" name="Picture 4">
            <a:extLst>
              <a:ext uri="{FF2B5EF4-FFF2-40B4-BE49-F238E27FC236}">
                <a16:creationId xmlns:a16="http://schemas.microsoft.com/office/drawing/2014/main" id="{9386CF58-9880-2541-2322-E22F76E54303}"/>
              </a:ext>
            </a:extLst>
          </p:cNvPr>
          <p:cNvPicPr>
            <a:picLocks noChangeAspect="1"/>
          </p:cNvPicPr>
          <p:nvPr/>
        </p:nvPicPr>
        <p:blipFill>
          <a:blip r:embed="rId4"/>
          <a:stretch>
            <a:fillRect/>
          </a:stretch>
        </p:blipFill>
        <p:spPr>
          <a:xfrm>
            <a:off x="6481293" y="157808"/>
            <a:ext cx="4526677" cy="5785792"/>
          </a:xfrm>
          <a:prstGeom prst="rect">
            <a:avLst/>
          </a:prstGeom>
        </p:spPr>
      </p:pic>
      <p:sp>
        <p:nvSpPr>
          <p:cNvPr id="6" name="TextBox 5">
            <a:extLst>
              <a:ext uri="{FF2B5EF4-FFF2-40B4-BE49-F238E27FC236}">
                <a16:creationId xmlns:a16="http://schemas.microsoft.com/office/drawing/2014/main" id="{C3019FF1-81E3-D97F-8733-7170BBAF0AD8}"/>
              </a:ext>
            </a:extLst>
          </p:cNvPr>
          <p:cNvSpPr txBox="1"/>
          <p:nvPr/>
        </p:nvSpPr>
        <p:spPr>
          <a:xfrm>
            <a:off x="525437" y="5869195"/>
            <a:ext cx="11238931" cy="830997"/>
          </a:xfrm>
          <a:prstGeom prst="rect">
            <a:avLst/>
          </a:prstGeom>
          <a:noFill/>
        </p:spPr>
        <p:txBody>
          <a:bodyPr wrap="square" rtlCol="0">
            <a:spAutoFit/>
          </a:bodyPr>
          <a:lstStyle/>
          <a:p>
            <a:r>
              <a:rPr lang="en-US" sz="1600" b="1" dirty="0"/>
              <a:t>Left Design: </a:t>
            </a:r>
            <a:r>
              <a:rPr lang="en-US" sz="1600" dirty="0"/>
              <a:t>Interesting vertical lines, separation of structures creates parallel design, floral material compliments but doesn’t over-dominate. </a:t>
            </a:r>
            <a:r>
              <a:rPr lang="en-US" sz="1600" b="1" dirty="0"/>
              <a:t>Right Design: </a:t>
            </a:r>
            <a:r>
              <a:rPr lang="en-US" sz="1600" dirty="0"/>
              <a:t>nice vertical lines and plant material, would recommend more negative space in the center of the arrangement to create two or more distinct groups for a parallel design style… not just a line design. </a:t>
            </a:r>
          </a:p>
        </p:txBody>
      </p:sp>
    </p:spTree>
    <p:extLst>
      <p:ext uri="{BB962C8B-B14F-4D97-AF65-F5344CB8AC3E}">
        <p14:creationId xmlns:p14="http://schemas.microsoft.com/office/powerpoint/2010/main" val="289524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EAD70-556C-9B1A-3F91-94B2DABE9A9B}"/>
              </a:ext>
            </a:extLst>
          </p:cNvPr>
          <p:cNvPicPr>
            <a:picLocks noChangeAspect="1"/>
          </p:cNvPicPr>
          <p:nvPr/>
        </p:nvPicPr>
        <p:blipFill>
          <a:blip r:embed="rId2"/>
          <a:stretch>
            <a:fillRect/>
          </a:stretch>
        </p:blipFill>
        <p:spPr>
          <a:xfrm>
            <a:off x="2077860" y="1646240"/>
            <a:ext cx="7450902" cy="4304184"/>
          </a:xfrm>
          <a:prstGeom prst="rect">
            <a:avLst/>
          </a:prstGeom>
        </p:spPr>
      </p:pic>
      <p:sp>
        <p:nvSpPr>
          <p:cNvPr id="8" name="TextBox 7">
            <a:extLst>
              <a:ext uri="{FF2B5EF4-FFF2-40B4-BE49-F238E27FC236}">
                <a16:creationId xmlns:a16="http://schemas.microsoft.com/office/drawing/2014/main" id="{F101D662-EE67-9F3B-561C-251B33E9F702}"/>
              </a:ext>
            </a:extLst>
          </p:cNvPr>
          <p:cNvSpPr txBox="1"/>
          <p:nvPr/>
        </p:nvSpPr>
        <p:spPr>
          <a:xfrm>
            <a:off x="1064525" y="907576"/>
            <a:ext cx="9901451" cy="923330"/>
          </a:xfrm>
          <a:prstGeom prst="rect">
            <a:avLst/>
          </a:prstGeom>
          <a:noFill/>
        </p:spPr>
        <p:txBody>
          <a:bodyPr wrap="square" rtlCol="0">
            <a:spAutoFit/>
          </a:bodyPr>
          <a:lstStyle/>
          <a:p>
            <a:pPr algn="ctr"/>
            <a:r>
              <a:rPr kumimoji="0" lang="en-US"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April Floral Design Challenge for Class 3 and Class 4</a:t>
            </a:r>
          </a:p>
          <a:p>
            <a:pPr algn="ctr"/>
            <a:endParaRPr kumimoji="0" lang="en-US"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algn="ctr"/>
            <a:r>
              <a:rPr kumimoji="0" lang="en-US" b="1" i="1"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Arbor Day 2026 -</a:t>
            </a:r>
            <a:r>
              <a:rPr kumimoji="0" lang="en-US" b="0" i="0"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 </a:t>
            </a:r>
            <a:r>
              <a:rPr kumimoji="0" lang="en-US" b="1" i="0"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Create a </a:t>
            </a:r>
            <a:r>
              <a:rPr kumimoji="0" lang="en-US" b="1" i="1"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Parallel Design</a:t>
            </a:r>
            <a:r>
              <a:rPr kumimoji="0" lang="en-US" b="1" i="0"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 expressing important elements or features of a tree.</a:t>
            </a:r>
            <a:endParaRPr lang="en-US" b="1" dirty="0">
              <a:solidFill>
                <a:srgbClr val="336600"/>
              </a:solidFill>
            </a:endParaRPr>
          </a:p>
        </p:txBody>
      </p:sp>
      <p:sp>
        <p:nvSpPr>
          <p:cNvPr id="9" name="TextBox 8">
            <a:extLst>
              <a:ext uri="{FF2B5EF4-FFF2-40B4-BE49-F238E27FC236}">
                <a16:creationId xmlns:a16="http://schemas.microsoft.com/office/drawing/2014/main" id="{7BECC6D9-B7E3-ABD0-B371-30065D08C2F2}"/>
              </a:ext>
            </a:extLst>
          </p:cNvPr>
          <p:cNvSpPr txBox="1"/>
          <p:nvPr/>
        </p:nvSpPr>
        <p:spPr>
          <a:xfrm>
            <a:off x="7656394" y="3869140"/>
            <a:ext cx="3514298" cy="400110"/>
          </a:xfrm>
          <a:prstGeom prst="rect">
            <a:avLst/>
          </a:prstGeom>
          <a:noFill/>
        </p:spPr>
        <p:txBody>
          <a:bodyPr wrap="square" rtlCol="0">
            <a:spAutoFit/>
          </a:bodyPr>
          <a:lstStyle/>
          <a:p>
            <a:r>
              <a:rPr lang="en-US" dirty="0"/>
              <a:t>  </a:t>
            </a:r>
            <a:r>
              <a:rPr lang="en-US" b="1" dirty="0">
                <a:solidFill>
                  <a:srgbClr val="336600"/>
                </a:solidFill>
              </a:rPr>
              <a:t>or </a:t>
            </a:r>
            <a:r>
              <a:rPr lang="en-US" sz="2000" b="1" dirty="0">
                <a:solidFill>
                  <a:srgbClr val="336600"/>
                </a:solidFill>
              </a:rPr>
              <a:t>acorn, nut, or pinecone</a:t>
            </a:r>
          </a:p>
        </p:txBody>
      </p:sp>
      <p:sp>
        <p:nvSpPr>
          <p:cNvPr id="10" name="TextBox 9">
            <a:extLst>
              <a:ext uri="{FF2B5EF4-FFF2-40B4-BE49-F238E27FC236}">
                <a16:creationId xmlns:a16="http://schemas.microsoft.com/office/drawing/2014/main" id="{ED374D64-6617-79BB-6CE9-2C66C2538A42}"/>
              </a:ext>
            </a:extLst>
          </p:cNvPr>
          <p:cNvSpPr txBox="1"/>
          <p:nvPr/>
        </p:nvSpPr>
        <p:spPr>
          <a:xfrm>
            <a:off x="4223982" y="4435522"/>
            <a:ext cx="778410" cy="369332"/>
          </a:xfrm>
          <a:prstGeom prst="rect">
            <a:avLst/>
          </a:prstGeom>
          <a:noFill/>
        </p:spPr>
        <p:txBody>
          <a:bodyPr wrap="square" rtlCol="0">
            <a:spAutoFit/>
          </a:bodyPr>
          <a:lstStyle/>
          <a:p>
            <a:r>
              <a:rPr lang="en-US" b="1" dirty="0">
                <a:solidFill>
                  <a:srgbClr val="336600"/>
                </a:solidFill>
              </a:rPr>
              <a:t>bark</a:t>
            </a:r>
          </a:p>
        </p:txBody>
      </p:sp>
      <p:cxnSp>
        <p:nvCxnSpPr>
          <p:cNvPr id="12" name="Straight Arrow Connector 11">
            <a:extLst>
              <a:ext uri="{FF2B5EF4-FFF2-40B4-BE49-F238E27FC236}">
                <a16:creationId xmlns:a16="http://schemas.microsoft.com/office/drawing/2014/main" id="{BE77A522-16CE-2EBD-F47A-CDF8B6707935}"/>
              </a:ext>
            </a:extLst>
          </p:cNvPr>
          <p:cNvCxnSpPr>
            <a:cxnSpLocks/>
          </p:cNvCxnSpPr>
          <p:nvPr/>
        </p:nvCxnSpPr>
        <p:spPr>
          <a:xfrm flipV="1">
            <a:off x="4790364" y="4496937"/>
            <a:ext cx="212028" cy="102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142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may contain: two tall white flowers are on top of some wood block sculptures with moss growing from them">
            <a:extLst>
              <a:ext uri="{FF2B5EF4-FFF2-40B4-BE49-F238E27FC236}">
                <a16:creationId xmlns:a16="http://schemas.microsoft.com/office/drawing/2014/main" id="{3BA0177D-529F-9B1C-1BA5-CED3C8FFB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5066" y="320942"/>
            <a:ext cx="4032739" cy="4879202"/>
          </a:xfrm>
          <a:prstGeom prst="rect">
            <a:avLst/>
          </a:prstGeom>
          <a:noFill/>
          <a:ln>
            <a:noFill/>
          </a:ln>
        </p:spPr>
      </p:pic>
      <p:pic>
        <p:nvPicPr>
          <p:cNvPr id="4" name="Picture 3" descr="This may contain: an arrangement of dried flowers and leaves on a stand">
            <a:extLst>
              <a:ext uri="{FF2B5EF4-FFF2-40B4-BE49-F238E27FC236}">
                <a16:creationId xmlns:a16="http://schemas.microsoft.com/office/drawing/2014/main" id="{C756A0CF-593A-2513-A4DB-A9AE4B556F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3050" y="273389"/>
            <a:ext cx="5692480" cy="4612121"/>
          </a:xfrm>
          <a:prstGeom prst="rect">
            <a:avLst/>
          </a:prstGeom>
          <a:noFill/>
          <a:ln>
            <a:noFill/>
          </a:ln>
        </p:spPr>
      </p:pic>
      <p:sp>
        <p:nvSpPr>
          <p:cNvPr id="5" name="TextBox 4">
            <a:extLst>
              <a:ext uri="{FF2B5EF4-FFF2-40B4-BE49-F238E27FC236}">
                <a16:creationId xmlns:a16="http://schemas.microsoft.com/office/drawing/2014/main" id="{3FB2EF31-C4A5-4825-4211-8610D6A319A7}"/>
              </a:ext>
            </a:extLst>
          </p:cNvPr>
          <p:cNvSpPr txBox="1"/>
          <p:nvPr/>
        </p:nvSpPr>
        <p:spPr>
          <a:xfrm>
            <a:off x="641445" y="5357829"/>
            <a:ext cx="11088805" cy="1077218"/>
          </a:xfrm>
          <a:prstGeom prst="rect">
            <a:avLst/>
          </a:prstGeom>
          <a:noFill/>
        </p:spPr>
        <p:txBody>
          <a:bodyPr wrap="square" rtlCol="0">
            <a:spAutoFit/>
          </a:bodyPr>
          <a:lstStyle/>
          <a:p>
            <a:r>
              <a:rPr lang="en-US" sz="1600" b="1" dirty="0"/>
              <a:t>Left Design: </a:t>
            </a:r>
            <a:r>
              <a:rPr lang="en-US" sz="1600" dirty="0"/>
              <a:t>Nice mixture of plant to “tree” material, however p</a:t>
            </a:r>
            <a:r>
              <a:rPr kumimoji="0" lang="en-US" sz="1600" b="0" i="0" u="none" strike="noStrike" kern="1200" cap="none" spc="0" normalizeH="0" baseline="0" noProof="0" dirty="0">
                <a:ln>
                  <a:noFill/>
                </a:ln>
                <a:solidFill>
                  <a:srgbClr val="000000"/>
                </a:solidFill>
                <a:effectLst/>
                <a:uLnTx/>
                <a:uFillTx/>
                <a:latin typeface="Calisto MT"/>
                <a:ea typeface="+mn-ea"/>
                <a:cs typeface="+mn-cs"/>
              </a:rPr>
              <a:t>each roses could be placed a little more horizontally and are circular in shape – not my favorite choice of flower.</a:t>
            </a:r>
            <a:r>
              <a:rPr lang="en-US" sz="1600" dirty="0"/>
              <a:t> Would add more negative spacing to accentuate parallel features. </a:t>
            </a:r>
          </a:p>
          <a:p>
            <a:r>
              <a:rPr lang="en-US" sz="1600" b="1" dirty="0"/>
              <a:t>Right Design: </a:t>
            </a:r>
            <a:r>
              <a:rPr lang="en-US" sz="1600" dirty="0"/>
              <a:t>Nice use of curvy dried branches or driftwood; excellent mechanics to cover water tubes holding the orchids. Placement of blocks a little off center from each other is nice. </a:t>
            </a:r>
            <a:r>
              <a:rPr lang="en-US" sz="1600" dirty="0">
                <a:solidFill>
                  <a:srgbClr val="0070C0"/>
                </a:solidFill>
              </a:rPr>
              <a:t>Clear PVC tubes could also be used so design “floats.”  </a:t>
            </a:r>
          </a:p>
        </p:txBody>
      </p:sp>
      <p:sp>
        <p:nvSpPr>
          <p:cNvPr id="6" name="TextBox 5">
            <a:extLst>
              <a:ext uri="{FF2B5EF4-FFF2-40B4-BE49-F238E27FC236}">
                <a16:creationId xmlns:a16="http://schemas.microsoft.com/office/drawing/2014/main" id="{92EDA33D-7E0C-199F-9E75-C5F951C60320}"/>
              </a:ext>
            </a:extLst>
          </p:cNvPr>
          <p:cNvSpPr txBox="1"/>
          <p:nvPr/>
        </p:nvSpPr>
        <p:spPr>
          <a:xfrm>
            <a:off x="10509609" y="1985014"/>
            <a:ext cx="1038682" cy="646331"/>
          </a:xfrm>
          <a:prstGeom prst="rect">
            <a:avLst/>
          </a:prstGeom>
          <a:noFill/>
        </p:spPr>
        <p:txBody>
          <a:bodyPr wrap="square" rtlCol="0">
            <a:spAutoFit/>
          </a:bodyPr>
          <a:lstStyle/>
          <a:p>
            <a:r>
              <a:rPr lang="en-US" sz="1200" b="1" dirty="0"/>
              <a:t>Water tube covered with twine.</a:t>
            </a:r>
          </a:p>
        </p:txBody>
      </p:sp>
      <p:cxnSp>
        <p:nvCxnSpPr>
          <p:cNvPr id="8" name="Straight Arrow Connector 7">
            <a:extLst>
              <a:ext uri="{FF2B5EF4-FFF2-40B4-BE49-F238E27FC236}">
                <a16:creationId xmlns:a16="http://schemas.microsoft.com/office/drawing/2014/main" id="{BFE0E728-19C0-1DEC-43A2-8E0B4D8BC68E}"/>
              </a:ext>
            </a:extLst>
          </p:cNvPr>
          <p:cNvCxnSpPr>
            <a:cxnSpLocks/>
          </p:cNvCxnSpPr>
          <p:nvPr/>
        </p:nvCxnSpPr>
        <p:spPr>
          <a:xfrm flipH="1" flipV="1">
            <a:off x="10147110" y="1985014"/>
            <a:ext cx="362499" cy="553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7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an image of a vase with flowers and leaves on it's display stand in front of a wall">
            <a:extLst>
              <a:ext uri="{FF2B5EF4-FFF2-40B4-BE49-F238E27FC236}">
                <a16:creationId xmlns:a16="http://schemas.microsoft.com/office/drawing/2014/main" id="{CE4573A0-B7E4-B581-32D7-86C557A8E2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3101" y="1025432"/>
            <a:ext cx="6562324" cy="4288689"/>
          </a:xfrm>
          <a:prstGeom prst="rect">
            <a:avLst/>
          </a:prstGeom>
          <a:noFill/>
          <a:ln>
            <a:noFill/>
          </a:ln>
        </p:spPr>
      </p:pic>
      <p:sp>
        <p:nvSpPr>
          <p:cNvPr id="3" name="TextBox 2">
            <a:extLst>
              <a:ext uri="{FF2B5EF4-FFF2-40B4-BE49-F238E27FC236}">
                <a16:creationId xmlns:a16="http://schemas.microsoft.com/office/drawing/2014/main" id="{4EDB4116-4BF8-BF52-AF11-CD5EBA5A79DD}"/>
              </a:ext>
            </a:extLst>
          </p:cNvPr>
          <p:cNvSpPr txBox="1"/>
          <p:nvPr/>
        </p:nvSpPr>
        <p:spPr>
          <a:xfrm>
            <a:off x="379863" y="5572707"/>
            <a:ext cx="11812137" cy="830997"/>
          </a:xfrm>
          <a:prstGeom prst="rect">
            <a:avLst/>
          </a:prstGeom>
          <a:noFill/>
        </p:spPr>
        <p:txBody>
          <a:bodyPr wrap="square" rtlCol="0">
            <a:spAutoFit/>
          </a:bodyPr>
          <a:lstStyle/>
          <a:p>
            <a:r>
              <a:rPr lang="en-US" sz="1600" dirty="0"/>
              <a:t>Would consider creating just a little more space between the wooden layers. The lily adds pizzaz but creates a “bulls-eye” that some judges might feel is too dominate -- stopping the rhythm of the overall horizontal nature of the design.  The design might be less successful if the base and background were not uniform neutral colors. </a:t>
            </a:r>
            <a:r>
              <a:rPr lang="en-US" sz="1600" dirty="0">
                <a:solidFill>
                  <a:srgbClr val="0070C0"/>
                </a:solidFill>
              </a:rPr>
              <a:t>How a designer treats the base and background matters!</a:t>
            </a:r>
          </a:p>
        </p:txBody>
      </p:sp>
    </p:spTree>
    <p:extLst>
      <p:ext uri="{BB962C8B-B14F-4D97-AF65-F5344CB8AC3E}">
        <p14:creationId xmlns:p14="http://schemas.microsoft.com/office/powerpoint/2010/main" val="267813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a vase with yellow flowers and branches in it">
            <a:extLst>
              <a:ext uri="{FF2B5EF4-FFF2-40B4-BE49-F238E27FC236}">
                <a16:creationId xmlns:a16="http://schemas.microsoft.com/office/drawing/2014/main" id="{22DE40B0-3CCF-B4F2-B0CB-E7C5ED211A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4561" y="135323"/>
            <a:ext cx="5622878" cy="4641393"/>
          </a:xfrm>
          <a:prstGeom prst="rect">
            <a:avLst/>
          </a:prstGeom>
          <a:noFill/>
          <a:ln>
            <a:noFill/>
          </a:ln>
        </p:spPr>
      </p:pic>
      <p:sp>
        <p:nvSpPr>
          <p:cNvPr id="3" name="TextBox 2">
            <a:extLst>
              <a:ext uri="{FF2B5EF4-FFF2-40B4-BE49-F238E27FC236}">
                <a16:creationId xmlns:a16="http://schemas.microsoft.com/office/drawing/2014/main" id="{1CBD73B1-0753-6875-6CB2-976AB5DCC50C}"/>
              </a:ext>
            </a:extLst>
          </p:cNvPr>
          <p:cNvSpPr txBox="1"/>
          <p:nvPr/>
        </p:nvSpPr>
        <p:spPr>
          <a:xfrm>
            <a:off x="791569" y="4982896"/>
            <a:ext cx="10604311" cy="1077218"/>
          </a:xfrm>
          <a:prstGeom prst="rect">
            <a:avLst/>
          </a:prstGeom>
          <a:noFill/>
        </p:spPr>
        <p:txBody>
          <a:bodyPr wrap="square" rtlCol="0">
            <a:spAutoFit/>
          </a:bodyPr>
          <a:lstStyle/>
          <a:p>
            <a:r>
              <a:rPr lang="en-US" sz="1600" dirty="0"/>
              <a:t>The intent of this designer </a:t>
            </a:r>
            <a:r>
              <a:rPr lang="en-US" sz="1600" i="1" dirty="0"/>
              <a:t>may</a:t>
            </a:r>
            <a:r>
              <a:rPr lang="en-US" sz="1600" dirty="0"/>
              <a:t> have been to create a vertical parallel design of two-three groupings of forsythia. Adding the lower branch grounds and provides interest, however, this wooden branch is overly large. Because it leans horizontally, it competes with the vertical lines of plant material. A smaller branch or vertical branches might be worth considering.</a:t>
            </a:r>
          </a:p>
        </p:txBody>
      </p:sp>
    </p:spTree>
    <p:extLst>
      <p:ext uri="{BB962C8B-B14F-4D97-AF65-F5344CB8AC3E}">
        <p14:creationId xmlns:p14="http://schemas.microsoft.com/office/powerpoint/2010/main" val="165980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two tall mirrors with pink flowers on them">
            <a:extLst>
              <a:ext uri="{FF2B5EF4-FFF2-40B4-BE49-F238E27FC236}">
                <a16:creationId xmlns:a16="http://schemas.microsoft.com/office/drawing/2014/main" id="{EEBDB423-EA7E-0689-6B7E-B21300BB3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4641" y="437857"/>
            <a:ext cx="5402580" cy="5982286"/>
          </a:xfrm>
          <a:prstGeom prst="rect">
            <a:avLst/>
          </a:prstGeom>
          <a:noFill/>
          <a:ln>
            <a:noFill/>
          </a:ln>
        </p:spPr>
      </p:pic>
      <p:sp>
        <p:nvSpPr>
          <p:cNvPr id="3" name="TextBox 2">
            <a:extLst>
              <a:ext uri="{FF2B5EF4-FFF2-40B4-BE49-F238E27FC236}">
                <a16:creationId xmlns:a16="http://schemas.microsoft.com/office/drawing/2014/main" id="{62ED4F02-84F1-D3A4-DAE8-71F3E9683614}"/>
              </a:ext>
            </a:extLst>
          </p:cNvPr>
          <p:cNvSpPr txBox="1"/>
          <p:nvPr/>
        </p:nvSpPr>
        <p:spPr>
          <a:xfrm>
            <a:off x="7209693" y="2078344"/>
            <a:ext cx="4009293" cy="3139321"/>
          </a:xfrm>
          <a:prstGeom prst="rect">
            <a:avLst/>
          </a:prstGeom>
          <a:noFill/>
        </p:spPr>
        <p:txBody>
          <a:bodyPr wrap="square" rtlCol="0">
            <a:spAutoFit/>
          </a:bodyPr>
          <a:lstStyle/>
          <a:p>
            <a:r>
              <a:rPr lang="en-US" dirty="0"/>
              <a:t>Has strong parallel lines from the black vertical frames; good interpretation for April’s “tree” challenge; Excellent use of negative space. Elegant and artistic. </a:t>
            </a:r>
          </a:p>
          <a:p>
            <a:endParaRPr lang="en-US" dirty="0"/>
          </a:p>
          <a:p>
            <a:r>
              <a:rPr lang="en-US" dirty="0"/>
              <a:t>The frames are intentionally placed diagonally - one slightly in front of the other - which is more pleasing to the eye than just side-by-side. Even shadows add to overall lovely effect of this parallel line design. </a:t>
            </a:r>
          </a:p>
        </p:txBody>
      </p:sp>
    </p:spTree>
    <p:extLst>
      <p:ext uri="{BB962C8B-B14F-4D97-AF65-F5344CB8AC3E}">
        <p14:creationId xmlns:p14="http://schemas.microsoft.com/office/powerpoint/2010/main" val="153559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9CE844-7C51-A26D-59BB-CB841798F821}"/>
              </a:ext>
            </a:extLst>
          </p:cNvPr>
          <p:cNvSpPr txBox="1"/>
          <p:nvPr/>
        </p:nvSpPr>
        <p:spPr>
          <a:xfrm>
            <a:off x="1008796" y="348853"/>
            <a:ext cx="101744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April Floral Design Challenge for Class 1 and Class 2</a:t>
            </a:r>
          </a:p>
          <a:p>
            <a:endParaRPr kumimoji="0" lang="en-US" sz="800" b="1" i="1"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endParaRPr>
          </a:p>
          <a:p>
            <a:r>
              <a:rPr kumimoji="0" lang="en-US" b="1" i="1"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Earth Day 2026 -</a:t>
            </a:r>
            <a:r>
              <a:rPr kumimoji="0" lang="en-US" b="0" i="0"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 </a:t>
            </a:r>
            <a:r>
              <a:rPr kumimoji="0" lang="en-US" b="1" i="0"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Create a </a:t>
            </a:r>
            <a:r>
              <a:rPr kumimoji="0" lang="en-US" b="1" i="1"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Parallel Design</a:t>
            </a:r>
            <a:r>
              <a:rPr kumimoji="0" lang="en-US" b="1" i="0" u="none" strike="noStrike" kern="1200" cap="none" spc="0" normalizeH="0" baseline="0" noProof="0" dirty="0">
                <a:ln>
                  <a:noFill/>
                </a:ln>
                <a:solidFill>
                  <a:srgbClr val="336600"/>
                </a:solidFill>
                <a:effectLst/>
                <a:uLnTx/>
                <a:uFillTx/>
                <a:latin typeface="Times New Roman" panose="02020603050405020304" pitchFamily="18" charset="0"/>
                <a:ea typeface="Times New Roman" panose="02020603050405020304" pitchFamily="18" charset="0"/>
                <a:cs typeface="+mn-cs"/>
              </a:rPr>
              <a:t>. Use recycled material for your container and/or accessories.</a:t>
            </a:r>
            <a:endParaRPr lang="en-US" b="1" dirty="0">
              <a:solidFill>
                <a:srgbClr val="336600"/>
              </a:solidFill>
            </a:endParaRPr>
          </a:p>
        </p:txBody>
      </p:sp>
      <p:sp>
        <p:nvSpPr>
          <p:cNvPr id="3" name="TextBox 2">
            <a:extLst>
              <a:ext uri="{FF2B5EF4-FFF2-40B4-BE49-F238E27FC236}">
                <a16:creationId xmlns:a16="http://schemas.microsoft.com/office/drawing/2014/main" id="{FF07F0D7-76E7-B645-541F-CCD12113E1CE}"/>
              </a:ext>
            </a:extLst>
          </p:cNvPr>
          <p:cNvSpPr txBox="1"/>
          <p:nvPr/>
        </p:nvSpPr>
        <p:spPr>
          <a:xfrm>
            <a:off x="504372" y="1351478"/>
            <a:ext cx="111536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sto MT"/>
                <a:ea typeface="+mn-ea"/>
                <a:cs typeface="+mn-cs"/>
              </a:rPr>
              <a:t>Newspaper, cardboard, plastic bottles and containers, magazines, wire, metal scraps, tin cans, glass, </a:t>
            </a:r>
            <a:r>
              <a:rPr kumimoji="0" lang="en-US" sz="1600" b="0" i="0" u="none" strike="noStrike" kern="1200" cap="none" spc="0" normalizeH="0" baseline="0" noProof="0" dirty="0" err="1">
                <a:ln>
                  <a:noFill/>
                </a:ln>
                <a:solidFill>
                  <a:srgbClr val="000000"/>
                </a:solidFill>
                <a:effectLst/>
                <a:uLnTx/>
                <a:uFillTx/>
                <a:latin typeface="Calisto MT"/>
                <a:ea typeface="+mn-ea"/>
                <a:cs typeface="+mn-cs"/>
              </a:rPr>
              <a:t>etc</a:t>
            </a:r>
            <a:r>
              <a:rPr kumimoji="0" lang="en-US" sz="1600" b="0" i="0" u="none" strike="noStrike" kern="1200" cap="none" spc="0" normalizeH="0" baseline="0" noProof="0" dirty="0">
                <a:ln>
                  <a:noFill/>
                </a:ln>
                <a:solidFill>
                  <a:srgbClr val="000000"/>
                </a:solidFill>
                <a:effectLst/>
                <a:uLnTx/>
                <a:uFillTx/>
                <a:latin typeface="Calisto MT"/>
                <a:ea typeface="+mn-ea"/>
                <a:cs typeface="+mn-cs"/>
              </a:rPr>
              <a:t>… are all possible items a designer might use as a container, an accessory, or as the armature for April’s challenge to commemorate Earth Day.  </a:t>
            </a:r>
          </a:p>
        </p:txBody>
      </p:sp>
      <p:sp>
        <p:nvSpPr>
          <p:cNvPr id="4" name="AutoShape 2" descr="Earth Day Made Easy">
            <a:extLst>
              <a:ext uri="{FF2B5EF4-FFF2-40B4-BE49-F238E27FC236}">
                <a16:creationId xmlns:a16="http://schemas.microsoft.com/office/drawing/2014/main" id="{362DC762-CC8B-2505-2C8A-BEB13DCA57EE}"/>
              </a:ext>
            </a:extLst>
          </p:cNvPr>
          <p:cNvSpPr>
            <a:spLocks noChangeAspect="1" noChangeArrowheads="1"/>
          </p:cNvSpPr>
          <p:nvPr/>
        </p:nvSpPr>
        <p:spPr bwMode="auto">
          <a:xfrm>
            <a:off x="2458871" y="2962701"/>
            <a:ext cx="7274257" cy="36086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Earth Day Made Easy">
            <a:extLst>
              <a:ext uri="{FF2B5EF4-FFF2-40B4-BE49-F238E27FC236}">
                <a16:creationId xmlns:a16="http://schemas.microsoft.com/office/drawing/2014/main" id="{B5165F45-D79F-7757-FDC6-C3455F8EDD34}"/>
              </a:ext>
            </a:extLst>
          </p:cNvPr>
          <p:cNvSpPr>
            <a:spLocks noChangeAspect="1" noChangeArrowheads="1"/>
          </p:cNvSpPr>
          <p:nvPr/>
        </p:nvSpPr>
        <p:spPr bwMode="auto">
          <a:xfrm>
            <a:off x="2599899" y="2604005"/>
            <a:ext cx="6605516" cy="34146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109952A-4E28-F247-4F14-C995430871A7}"/>
              </a:ext>
            </a:extLst>
          </p:cNvPr>
          <p:cNvPicPr>
            <a:picLocks noChangeAspect="1"/>
          </p:cNvPicPr>
          <p:nvPr/>
        </p:nvPicPr>
        <p:blipFill>
          <a:blip r:embed="rId2"/>
          <a:stretch>
            <a:fillRect/>
          </a:stretch>
        </p:blipFill>
        <p:spPr>
          <a:xfrm>
            <a:off x="2693158" y="2196600"/>
            <a:ext cx="6776114" cy="4229467"/>
          </a:xfrm>
          <a:prstGeom prst="rect">
            <a:avLst/>
          </a:prstGeom>
        </p:spPr>
      </p:pic>
    </p:spTree>
    <p:extLst>
      <p:ext uri="{BB962C8B-B14F-4D97-AF65-F5344CB8AC3E}">
        <p14:creationId xmlns:p14="http://schemas.microsoft.com/office/powerpoint/2010/main" val="3309551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91BC-F58D-B0D8-86FA-38F2335DD97B}"/>
              </a:ext>
            </a:extLst>
          </p:cNvPr>
          <p:cNvSpPr>
            <a:spLocks noGrp="1"/>
          </p:cNvSpPr>
          <p:nvPr>
            <p:ph type="title"/>
          </p:nvPr>
        </p:nvSpPr>
        <p:spPr/>
        <p:txBody>
          <a:bodyPr/>
          <a:lstStyle/>
          <a:p>
            <a:r>
              <a:rPr lang="en-US" dirty="0">
                <a:latin typeface="Georgia" panose="02040502050405020303" pitchFamily="18" charset="0"/>
              </a:rPr>
              <a:t>Definitions:</a:t>
            </a:r>
          </a:p>
        </p:txBody>
      </p:sp>
      <p:sp>
        <p:nvSpPr>
          <p:cNvPr id="3" name="Content Placeholder 2">
            <a:extLst>
              <a:ext uri="{FF2B5EF4-FFF2-40B4-BE49-F238E27FC236}">
                <a16:creationId xmlns:a16="http://schemas.microsoft.com/office/drawing/2014/main" id="{ACFAEC74-632C-BA27-B579-790D7E473334}"/>
              </a:ext>
            </a:extLst>
          </p:cNvPr>
          <p:cNvSpPr>
            <a:spLocks noGrp="1"/>
          </p:cNvSpPr>
          <p:nvPr>
            <p:ph idx="1"/>
          </p:nvPr>
        </p:nvSpPr>
        <p:spPr/>
        <p:txBody>
          <a:bodyPr>
            <a:normAutofit fontScale="85000" lnSpcReduction="10000"/>
          </a:bodyPr>
          <a:lstStyle/>
          <a:p>
            <a:r>
              <a:rPr lang="en-US" i="1" dirty="0">
                <a:solidFill>
                  <a:srgbClr val="C00000"/>
                </a:solidFill>
              </a:rPr>
              <a:t>Parallel Design</a:t>
            </a:r>
            <a:r>
              <a:rPr lang="en-US" dirty="0">
                <a:solidFill>
                  <a:srgbClr val="C00000"/>
                </a:solidFill>
              </a:rPr>
              <a:t>: </a:t>
            </a:r>
            <a:r>
              <a:rPr lang="en-US" dirty="0"/>
              <a:t>a design in which plant material (and other components, if not prohibited) are placed in strongly parallel groupings with open space between; may be vertical, horizontal, or diagonal. Additional components may be placed at any angle at the base as connectives. </a:t>
            </a:r>
            <a:r>
              <a:rPr lang="en-US" dirty="0">
                <a:solidFill>
                  <a:srgbClr val="C00000"/>
                </a:solidFill>
              </a:rPr>
              <a:t>Multiple containers may be used, but design must appear as a single unit.</a:t>
            </a:r>
            <a:r>
              <a:rPr lang="en-US" dirty="0"/>
              <a:t>  FS &amp; JG, Book 5, p. 9.</a:t>
            </a:r>
          </a:p>
          <a:p>
            <a:r>
              <a:rPr lang="en-US" i="1" dirty="0">
                <a:solidFill>
                  <a:srgbClr val="0070C0"/>
                </a:solidFill>
              </a:rPr>
              <a:t>Line Design</a:t>
            </a:r>
            <a:r>
              <a:rPr lang="en-US" dirty="0">
                <a:solidFill>
                  <a:srgbClr val="0070C0"/>
                </a:solidFill>
              </a:rPr>
              <a:t>: </a:t>
            </a:r>
            <a:r>
              <a:rPr lang="en-US" i="1" dirty="0">
                <a:solidFill>
                  <a:srgbClr val="0070C0"/>
                </a:solidFill>
              </a:rPr>
              <a:t>1. Modern/contemporary line design: </a:t>
            </a:r>
            <a:r>
              <a:rPr lang="en-US" dirty="0"/>
              <a:t>uses a minimum of plant material with emphasis on contrast in form and texture. ● There may be more than one point of emergence for plant material ● There may be straight or curvilinear, diagonal, and/or radial lines. </a:t>
            </a:r>
            <a:r>
              <a:rPr lang="en-US" i="1" dirty="0">
                <a:solidFill>
                  <a:srgbClr val="0070C0"/>
                </a:solidFill>
              </a:rPr>
              <a:t>2. Traditional line design: </a:t>
            </a:r>
            <a:r>
              <a:rPr lang="en-US" dirty="0"/>
              <a:t>the element of line predominates and emphasized by a restrained use of plant material; silhouette is open; voids exceed solids. </a:t>
            </a:r>
          </a:p>
          <a:p>
            <a:r>
              <a:rPr lang="en-US" i="1" dirty="0">
                <a:solidFill>
                  <a:srgbClr val="0070C0"/>
                </a:solidFill>
              </a:rPr>
              <a:t>Line-Mass Design</a:t>
            </a:r>
            <a:r>
              <a:rPr lang="en-US" dirty="0">
                <a:solidFill>
                  <a:srgbClr val="0070C0"/>
                </a:solidFill>
              </a:rPr>
              <a:t>: </a:t>
            </a:r>
            <a:r>
              <a:rPr lang="en-US" dirty="0"/>
              <a:t>directional line may be horizontal, vertical, or diagonal. </a:t>
            </a:r>
            <a:r>
              <a:rPr lang="en-US" i="1" dirty="0">
                <a:solidFill>
                  <a:srgbClr val="0070C0"/>
                </a:solidFill>
              </a:rPr>
              <a:t>1. Modern line-mass design: </a:t>
            </a:r>
            <a:r>
              <a:rPr lang="en-US" dirty="0"/>
              <a:t>bold and dramatic designs that may have more than one point of emergence of plant material. Components may emphasize contrast of texture, color, and line. </a:t>
            </a:r>
            <a:r>
              <a:rPr lang="en-US" dirty="0">
                <a:solidFill>
                  <a:srgbClr val="0070C0"/>
                </a:solidFill>
              </a:rPr>
              <a:t>2. </a:t>
            </a:r>
            <a:r>
              <a:rPr lang="en-US" i="1" dirty="0">
                <a:solidFill>
                  <a:srgbClr val="0070C0"/>
                </a:solidFill>
              </a:rPr>
              <a:t>Traditional line-mass design</a:t>
            </a:r>
            <a:r>
              <a:rPr lang="en-US" dirty="0">
                <a:solidFill>
                  <a:srgbClr val="0070C0"/>
                </a:solidFill>
              </a:rPr>
              <a:t>: </a:t>
            </a:r>
            <a:r>
              <a:rPr lang="en-US" dirty="0"/>
              <a:t>blending mass and line designs with an open silhouette; voids equal to solids; usually asymmetrical with a rhythmic flow. FS &amp; JG, Book 5, p.8. </a:t>
            </a:r>
          </a:p>
          <a:p>
            <a:endParaRPr lang="en-US" dirty="0"/>
          </a:p>
        </p:txBody>
      </p:sp>
    </p:spTree>
    <p:extLst>
      <p:ext uri="{BB962C8B-B14F-4D97-AF65-F5344CB8AC3E}">
        <p14:creationId xmlns:p14="http://schemas.microsoft.com/office/powerpoint/2010/main" val="297406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an orange vase with flowers in it on top of a white pedestal next to a wall">
            <a:extLst>
              <a:ext uri="{FF2B5EF4-FFF2-40B4-BE49-F238E27FC236}">
                <a16:creationId xmlns:a16="http://schemas.microsoft.com/office/drawing/2014/main" id="{16C6E08B-9FCF-3F4B-1ECC-21A45D2E89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351" y="140848"/>
            <a:ext cx="5943600" cy="6330290"/>
          </a:xfrm>
          <a:prstGeom prst="rect">
            <a:avLst/>
          </a:prstGeom>
          <a:noFill/>
          <a:ln>
            <a:noFill/>
          </a:ln>
        </p:spPr>
      </p:pic>
      <p:sp>
        <p:nvSpPr>
          <p:cNvPr id="3" name="TextBox 2">
            <a:extLst>
              <a:ext uri="{FF2B5EF4-FFF2-40B4-BE49-F238E27FC236}">
                <a16:creationId xmlns:a16="http://schemas.microsoft.com/office/drawing/2014/main" id="{C0D7F21B-66B9-CBC9-4FEA-D260DED06339}"/>
              </a:ext>
            </a:extLst>
          </p:cNvPr>
          <p:cNvSpPr txBox="1"/>
          <p:nvPr/>
        </p:nvSpPr>
        <p:spPr>
          <a:xfrm>
            <a:off x="7582487" y="1755281"/>
            <a:ext cx="3532162" cy="4278094"/>
          </a:xfrm>
          <a:prstGeom prst="rect">
            <a:avLst/>
          </a:prstGeom>
          <a:noFill/>
        </p:spPr>
        <p:txBody>
          <a:bodyPr wrap="square" rtlCol="0">
            <a:spAutoFit/>
          </a:bodyPr>
          <a:lstStyle/>
          <a:p>
            <a:r>
              <a:rPr lang="en-US" sz="1600" dirty="0"/>
              <a:t>To the left is a striking line design with elegant use of painted glass bottle and gorgeous placement of complementary plant material.  </a:t>
            </a:r>
          </a:p>
          <a:p>
            <a:endParaRPr lang="en-US" sz="1600" dirty="0"/>
          </a:p>
          <a:p>
            <a:r>
              <a:rPr lang="en-US" sz="1600" dirty="0"/>
              <a:t>To convert an arrangement like this into a parallel line design, a “mother-daughter” approach might work. Add a second similar, although shorter piece, next to the original and place the second container slightly in front of the first at an angle so that lines of the plant material are parallel. </a:t>
            </a:r>
          </a:p>
          <a:p>
            <a:endParaRPr lang="en-US" sz="1600" dirty="0"/>
          </a:p>
          <a:p>
            <a:r>
              <a:rPr lang="en-US" sz="1600" dirty="0"/>
              <a:t>A tan or an orange matting could be placed under the vases to pull the base components together.  </a:t>
            </a:r>
          </a:p>
        </p:txBody>
      </p:sp>
      <p:sp>
        <p:nvSpPr>
          <p:cNvPr id="4" name="TextBox 3">
            <a:extLst>
              <a:ext uri="{FF2B5EF4-FFF2-40B4-BE49-F238E27FC236}">
                <a16:creationId xmlns:a16="http://schemas.microsoft.com/office/drawing/2014/main" id="{15E3C2AE-200C-64C2-0441-428C3854E1B1}"/>
              </a:ext>
            </a:extLst>
          </p:cNvPr>
          <p:cNvSpPr txBox="1"/>
          <p:nvPr/>
        </p:nvSpPr>
        <p:spPr>
          <a:xfrm>
            <a:off x="7582487" y="739802"/>
            <a:ext cx="3792279" cy="923330"/>
          </a:xfrm>
          <a:prstGeom prst="rect">
            <a:avLst/>
          </a:prstGeom>
          <a:noFill/>
        </p:spPr>
        <p:txBody>
          <a:bodyPr wrap="square" rtlCol="0">
            <a:spAutoFit/>
          </a:bodyPr>
          <a:lstStyle/>
          <a:p>
            <a:r>
              <a:rPr lang="en-US" dirty="0">
                <a:solidFill>
                  <a:srgbClr val="FF0000"/>
                </a:solidFill>
              </a:rPr>
              <a:t>You are inspired by a picture but what if it’s not a parallel design arrangement?</a:t>
            </a:r>
          </a:p>
        </p:txBody>
      </p:sp>
    </p:spTree>
    <p:extLst>
      <p:ext uri="{BB962C8B-B14F-4D97-AF65-F5344CB8AC3E}">
        <p14:creationId xmlns:p14="http://schemas.microsoft.com/office/powerpoint/2010/main" val="1776433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B2F8D-6146-68E3-5BCF-25A199D4A932}"/>
              </a:ext>
            </a:extLst>
          </p:cNvPr>
          <p:cNvPicPr>
            <a:picLocks noChangeAspect="1"/>
          </p:cNvPicPr>
          <p:nvPr/>
        </p:nvPicPr>
        <p:blipFill>
          <a:blip r:embed="rId2"/>
          <a:stretch>
            <a:fillRect/>
          </a:stretch>
        </p:blipFill>
        <p:spPr>
          <a:xfrm>
            <a:off x="6471684" y="0"/>
            <a:ext cx="4301408" cy="6858000"/>
          </a:xfrm>
          <a:prstGeom prst="rect">
            <a:avLst/>
          </a:prstGeom>
        </p:spPr>
      </p:pic>
      <p:sp>
        <p:nvSpPr>
          <p:cNvPr id="4" name="TextBox 3">
            <a:extLst>
              <a:ext uri="{FF2B5EF4-FFF2-40B4-BE49-F238E27FC236}">
                <a16:creationId xmlns:a16="http://schemas.microsoft.com/office/drawing/2014/main" id="{97C3A130-32EC-02EF-8ADF-DEE171A61E4F}"/>
              </a:ext>
            </a:extLst>
          </p:cNvPr>
          <p:cNvSpPr txBox="1"/>
          <p:nvPr/>
        </p:nvSpPr>
        <p:spPr>
          <a:xfrm>
            <a:off x="1418908" y="2413337"/>
            <a:ext cx="4053315" cy="2585323"/>
          </a:xfrm>
          <a:prstGeom prst="rect">
            <a:avLst/>
          </a:prstGeom>
          <a:noFill/>
        </p:spPr>
        <p:txBody>
          <a:bodyPr wrap="square" rtlCol="0">
            <a:spAutoFit/>
          </a:bodyPr>
          <a:lstStyle/>
          <a:p>
            <a:r>
              <a:rPr lang="en-US" dirty="0"/>
              <a:t>This design appears to be an old piece of dirty paper wrapped with curvy red </a:t>
            </a:r>
            <a:r>
              <a:rPr lang="en-US" dirty="0" err="1"/>
              <a:t>midollino</a:t>
            </a:r>
            <a:r>
              <a:rPr lang="en-US" dirty="0"/>
              <a:t> sticks and bold yellow </a:t>
            </a:r>
            <a:r>
              <a:rPr lang="en-US" dirty="0" err="1"/>
              <a:t>billy</a:t>
            </a:r>
            <a:r>
              <a:rPr lang="en-US" dirty="0"/>
              <a:t> buttons. No water needed!  A designer could also use an old metal scrap or clear or painted plastic piece as the centerpiece. To make parallel, designer could place commentary vertical design beside one another. </a:t>
            </a:r>
          </a:p>
        </p:txBody>
      </p:sp>
    </p:spTree>
    <p:extLst>
      <p:ext uri="{BB962C8B-B14F-4D97-AF65-F5344CB8AC3E}">
        <p14:creationId xmlns:p14="http://schemas.microsoft.com/office/powerpoint/2010/main" val="3544291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a red sculpture on top of a black table">
            <a:extLst>
              <a:ext uri="{FF2B5EF4-FFF2-40B4-BE49-F238E27FC236}">
                <a16:creationId xmlns:a16="http://schemas.microsoft.com/office/drawing/2014/main" id="{07881939-69F6-E5F8-AE07-86D07C408E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1640" y="487045"/>
            <a:ext cx="5943600" cy="5883910"/>
          </a:xfrm>
          <a:prstGeom prst="rect">
            <a:avLst/>
          </a:prstGeom>
          <a:noFill/>
          <a:ln>
            <a:noFill/>
          </a:ln>
        </p:spPr>
      </p:pic>
      <p:sp>
        <p:nvSpPr>
          <p:cNvPr id="3" name="TextBox 2">
            <a:extLst>
              <a:ext uri="{FF2B5EF4-FFF2-40B4-BE49-F238E27FC236}">
                <a16:creationId xmlns:a16="http://schemas.microsoft.com/office/drawing/2014/main" id="{10EA9436-EDC3-4706-E6D2-1C86A42216E5}"/>
              </a:ext>
            </a:extLst>
          </p:cNvPr>
          <p:cNvSpPr txBox="1"/>
          <p:nvPr/>
        </p:nvSpPr>
        <p:spPr>
          <a:xfrm>
            <a:off x="1033136" y="1166842"/>
            <a:ext cx="3931920" cy="5078313"/>
          </a:xfrm>
          <a:prstGeom prst="rect">
            <a:avLst/>
          </a:prstGeom>
          <a:noFill/>
        </p:spPr>
        <p:txBody>
          <a:bodyPr wrap="square" rtlCol="0">
            <a:spAutoFit/>
          </a:bodyPr>
          <a:lstStyle/>
          <a:p>
            <a:r>
              <a:rPr lang="en-US" dirty="0"/>
              <a:t>Great color and horizontal parallel lines. Red material could be constructed out of wire, mesh, netting, or other discarded recycled material. </a:t>
            </a:r>
          </a:p>
          <a:p>
            <a:endParaRPr lang="en-US" dirty="0"/>
          </a:p>
          <a:p>
            <a:r>
              <a:rPr lang="en-US" dirty="0"/>
              <a:t>Green shoot appears to be a reed or bendable stem of some sort. </a:t>
            </a:r>
            <a:r>
              <a:rPr lang="en-US" dirty="0">
                <a:solidFill>
                  <a:srgbClr val="C00000"/>
                </a:solidFill>
              </a:rPr>
              <a:t>Check the invasive’s list to confirm material you are using is allowed. </a:t>
            </a:r>
            <a:r>
              <a:rPr lang="en-US" dirty="0"/>
              <a:t>The painted triangular base is striking with red and black. </a:t>
            </a:r>
          </a:p>
          <a:p>
            <a:endParaRPr lang="en-US" dirty="0"/>
          </a:p>
          <a:p>
            <a:r>
              <a:rPr lang="en-US" dirty="0">
                <a:solidFill>
                  <a:srgbClr val="0070C0"/>
                </a:solidFill>
              </a:rPr>
              <a:t>At </a:t>
            </a:r>
            <a:r>
              <a:rPr lang="en-US" dirty="0" err="1">
                <a:solidFill>
                  <a:srgbClr val="0070C0"/>
                </a:solidFill>
              </a:rPr>
              <a:t>Riverhouse</a:t>
            </a:r>
            <a:r>
              <a:rPr lang="en-US" dirty="0">
                <a:solidFill>
                  <a:srgbClr val="0070C0"/>
                </a:solidFill>
              </a:rPr>
              <a:t>, arrangements will be placed 42” high on a dark glossy teak bar with a white cloth background. Designers are allowed to bring different backgrounds to better  accentuate or present their entry.  </a:t>
            </a:r>
          </a:p>
        </p:txBody>
      </p:sp>
    </p:spTree>
    <p:extLst>
      <p:ext uri="{BB962C8B-B14F-4D97-AF65-F5344CB8AC3E}">
        <p14:creationId xmlns:p14="http://schemas.microsoft.com/office/powerpoint/2010/main" val="1672858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78763AD-366F-A1F7-7A1E-C273ACEC2930}"/>
              </a:ext>
            </a:extLst>
          </p:cNvPr>
          <p:cNvSpPr>
            <a:spLocks noChangeArrowheads="1"/>
          </p:cNvSpPr>
          <p:nvPr/>
        </p:nvSpPr>
        <p:spPr bwMode="auto">
          <a:xfrm>
            <a:off x="709684" y="76998"/>
            <a:ext cx="10952328" cy="27084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A0A0A"/>
                </a:solidFill>
                <a:effectLst/>
                <a:latin typeface="Google Sans"/>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A0A0A"/>
              </a:solidFill>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A0A0A"/>
                </a:solidFill>
                <a:effectLst/>
              </a:rPr>
              <a:t>PAPER ART &amp; </a:t>
            </a:r>
            <a:r>
              <a:rPr kumimoji="0" lang="en-US" altLang="en-US" b="1" i="0" u="none" strike="noStrike" cap="none" normalizeH="0" baseline="0" dirty="0" err="1">
                <a:ln>
                  <a:noFill/>
                </a:ln>
                <a:solidFill>
                  <a:srgbClr val="0A0A0A"/>
                </a:solidFill>
                <a:effectLst/>
              </a:rPr>
              <a:t>Amature</a:t>
            </a:r>
            <a:r>
              <a:rPr kumimoji="0" lang="en-US" altLang="en-US" b="1" i="0" u="none" strike="noStrike" cap="none" normalizeH="0" baseline="0" dirty="0">
                <a:ln>
                  <a:noFill/>
                </a:ln>
                <a:solidFill>
                  <a:srgbClr val="0A0A0A"/>
                </a:solidFill>
                <a:effectLst/>
              </a:rPr>
              <a:t> building: </a:t>
            </a:r>
            <a:r>
              <a:rPr kumimoji="0" lang="en-US" altLang="en-US" sz="1400" b="0" i="0" u="none" strike="noStrike" cap="none" normalizeH="0" baseline="0" dirty="0">
                <a:ln>
                  <a:noFill/>
                </a:ln>
                <a:solidFill>
                  <a:srgbClr val="0A0A0A"/>
                </a:solidFill>
                <a:effectLst/>
              </a:rPr>
              <a:t>Use wire, chicken wire, or aluminum foil, masking tape, and cardboard to create the initial structure, then cover with newspaper or magazine paper mache strips. Recycled fabric could also be used to create the form. When dry and painted, add floral material to complement the design.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b="0" i="0" dirty="0">
                <a:solidFill>
                  <a:srgbClr val="0070C0"/>
                </a:solidFill>
                <a:effectLst/>
              </a:rPr>
              <a:t>To make paper mache mixture, </a:t>
            </a:r>
            <a:r>
              <a:rPr lang="en-US" sz="1400" b="0" i="0" dirty="0">
                <a:solidFill>
                  <a:srgbClr val="0A0A0A"/>
                </a:solidFill>
                <a:effectLst/>
              </a:rPr>
              <a:t>you'll need </a:t>
            </a:r>
            <a:r>
              <a:rPr lang="en-US" sz="1400" dirty="0"/>
              <a:t>paper strips and a paste made from flour/water or glue/water, then layer the strips onto a base (like a balloon) and let it dry to create a hard form</a:t>
            </a:r>
            <a:r>
              <a:rPr lang="en-US" sz="1400" b="0" i="0" dirty="0">
                <a:solidFill>
                  <a:srgbClr val="0A0A0A"/>
                </a:solidFill>
                <a:effectLst/>
              </a:rPr>
              <a:t>, perfect for painting. The flour paste (1 part flour to 2 parts water) can be microwaved for a thicker consistency, while a glue paste (1 part glue to 2 parts water) dries harder. Tear newspaper into strips, dip them in the paste, remove excess, and layer onto your chosen form until covered. </a:t>
            </a:r>
            <a:endParaRPr lang="en-US" altLang="en-US" sz="14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descr="This may contain: the sculpture is made out of wood and has white flowers on it">
            <a:extLst>
              <a:ext uri="{FF2B5EF4-FFF2-40B4-BE49-F238E27FC236}">
                <a16:creationId xmlns:a16="http://schemas.microsoft.com/office/drawing/2014/main" id="{E45A4F69-3C70-45E1-451A-AA592EE4FD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1350" y="2433128"/>
            <a:ext cx="5943600" cy="3972560"/>
          </a:xfrm>
          <a:prstGeom prst="rect">
            <a:avLst/>
          </a:prstGeom>
          <a:noFill/>
          <a:ln>
            <a:noFill/>
          </a:ln>
        </p:spPr>
      </p:pic>
    </p:spTree>
    <p:extLst>
      <p:ext uri="{BB962C8B-B14F-4D97-AF65-F5344CB8AC3E}">
        <p14:creationId xmlns:p14="http://schemas.microsoft.com/office/powerpoint/2010/main" val="2979553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6EFF0-8D89-C9D6-9499-69EB6D868195}"/>
              </a:ext>
            </a:extLst>
          </p:cNvPr>
          <p:cNvPicPr>
            <a:picLocks noChangeAspect="1"/>
          </p:cNvPicPr>
          <p:nvPr/>
        </p:nvPicPr>
        <p:blipFill>
          <a:blip r:embed="rId2"/>
          <a:stretch>
            <a:fillRect/>
          </a:stretch>
        </p:blipFill>
        <p:spPr>
          <a:xfrm>
            <a:off x="195643" y="699974"/>
            <a:ext cx="3975152" cy="5458047"/>
          </a:xfrm>
          <a:prstGeom prst="rect">
            <a:avLst/>
          </a:prstGeom>
        </p:spPr>
      </p:pic>
      <p:pic>
        <p:nvPicPr>
          <p:cNvPr id="5" name="Picture 4">
            <a:extLst>
              <a:ext uri="{FF2B5EF4-FFF2-40B4-BE49-F238E27FC236}">
                <a16:creationId xmlns:a16="http://schemas.microsoft.com/office/drawing/2014/main" id="{820544DC-D8D4-0533-6111-8F9C887A5C1F}"/>
              </a:ext>
            </a:extLst>
          </p:cNvPr>
          <p:cNvPicPr>
            <a:picLocks noChangeAspect="1"/>
          </p:cNvPicPr>
          <p:nvPr/>
        </p:nvPicPr>
        <p:blipFill>
          <a:blip r:embed="rId3"/>
          <a:stretch>
            <a:fillRect/>
          </a:stretch>
        </p:blipFill>
        <p:spPr>
          <a:xfrm>
            <a:off x="8077911" y="699973"/>
            <a:ext cx="3975153" cy="5458048"/>
          </a:xfrm>
          <a:prstGeom prst="rect">
            <a:avLst/>
          </a:prstGeom>
        </p:spPr>
      </p:pic>
      <p:sp>
        <p:nvSpPr>
          <p:cNvPr id="6" name="TextBox 5">
            <a:extLst>
              <a:ext uri="{FF2B5EF4-FFF2-40B4-BE49-F238E27FC236}">
                <a16:creationId xmlns:a16="http://schemas.microsoft.com/office/drawing/2014/main" id="{ECDB765A-0C9D-DE89-2EC5-94EDEE0F31FF}"/>
              </a:ext>
            </a:extLst>
          </p:cNvPr>
          <p:cNvSpPr txBox="1"/>
          <p:nvPr/>
        </p:nvSpPr>
        <p:spPr>
          <a:xfrm>
            <a:off x="4321778" y="212652"/>
            <a:ext cx="3548443" cy="369332"/>
          </a:xfrm>
          <a:prstGeom prst="rect">
            <a:avLst/>
          </a:prstGeom>
          <a:noFill/>
        </p:spPr>
        <p:txBody>
          <a:bodyPr wrap="square" rtlCol="0">
            <a:spAutoFit/>
          </a:bodyPr>
          <a:lstStyle/>
          <a:p>
            <a:pPr algn="ctr"/>
            <a:r>
              <a:rPr lang="en-US" dirty="0">
                <a:solidFill>
                  <a:srgbClr val="FFC000"/>
                </a:solidFill>
              </a:rPr>
              <a:t>CARDBOARD ART</a:t>
            </a:r>
          </a:p>
        </p:txBody>
      </p:sp>
      <p:pic>
        <p:nvPicPr>
          <p:cNvPr id="8" name="Picture 7">
            <a:extLst>
              <a:ext uri="{FF2B5EF4-FFF2-40B4-BE49-F238E27FC236}">
                <a16:creationId xmlns:a16="http://schemas.microsoft.com/office/drawing/2014/main" id="{28334A04-9162-A62C-385F-B1000BF37705}"/>
              </a:ext>
            </a:extLst>
          </p:cNvPr>
          <p:cNvPicPr>
            <a:picLocks noChangeAspect="1"/>
          </p:cNvPicPr>
          <p:nvPr/>
        </p:nvPicPr>
        <p:blipFill>
          <a:blip r:embed="rId4"/>
          <a:stretch>
            <a:fillRect/>
          </a:stretch>
        </p:blipFill>
        <p:spPr>
          <a:xfrm>
            <a:off x="4018771" y="699973"/>
            <a:ext cx="4059140" cy="5458047"/>
          </a:xfrm>
          <a:prstGeom prst="rect">
            <a:avLst/>
          </a:prstGeom>
        </p:spPr>
      </p:pic>
    </p:spTree>
    <p:extLst>
      <p:ext uri="{BB962C8B-B14F-4D97-AF65-F5344CB8AC3E}">
        <p14:creationId xmlns:p14="http://schemas.microsoft.com/office/powerpoint/2010/main" val="248928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8F8F5-DFC3-AC17-CDB5-36353DD26158}"/>
              </a:ext>
            </a:extLst>
          </p:cNvPr>
          <p:cNvPicPr>
            <a:picLocks noChangeAspect="1"/>
          </p:cNvPicPr>
          <p:nvPr/>
        </p:nvPicPr>
        <p:blipFill>
          <a:blip r:embed="rId2"/>
          <a:stretch>
            <a:fillRect/>
          </a:stretch>
        </p:blipFill>
        <p:spPr>
          <a:xfrm>
            <a:off x="1072471" y="893135"/>
            <a:ext cx="4403356" cy="4855535"/>
          </a:xfrm>
          <a:prstGeom prst="rect">
            <a:avLst/>
          </a:prstGeom>
        </p:spPr>
      </p:pic>
      <p:pic>
        <p:nvPicPr>
          <p:cNvPr id="5" name="Picture 4">
            <a:extLst>
              <a:ext uri="{FF2B5EF4-FFF2-40B4-BE49-F238E27FC236}">
                <a16:creationId xmlns:a16="http://schemas.microsoft.com/office/drawing/2014/main" id="{40ACDE6B-7917-57BA-AFC1-DC1F6267E664}"/>
              </a:ext>
            </a:extLst>
          </p:cNvPr>
          <p:cNvPicPr>
            <a:picLocks noChangeAspect="1"/>
          </p:cNvPicPr>
          <p:nvPr/>
        </p:nvPicPr>
        <p:blipFill>
          <a:blip r:embed="rId3"/>
          <a:stretch>
            <a:fillRect/>
          </a:stretch>
        </p:blipFill>
        <p:spPr>
          <a:xfrm>
            <a:off x="6302809" y="99237"/>
            <a:ext cx="4816720" cy="6648894"/>
          </a:xfrm>
          <a:prstGeom prst="rect">
            <a:avLst/>
          </a:prstGeom>
        </p:spPr>
      </p:pic>
      <p:sp>
        <p:nvSpPr>
          <p:cNvPr id="6" name="TextBox 5">
            <a:extLst>
              <a:ext uri="{FF2B5EF4-FFF2-40B4-BE49-F238E27FC236}">
                <a16:creationId xmlns:a16="http://schemas.microsoft.com/office/drawing/2014/main" id="{9BA5DC71-FBD5-0AEB-659F-845BBF284F7F}"/>
              </a:ext>
            </a:extLst>
          </p:cNvPr>
          <p:cNvSpPr txBox="1"/>
          <p:nvPr/>
        </p:nvSpPr>
        <p:spPr>
          <a:xfrm>
            <a:off x="1296493" y="233916"/>
            <a:ext cx="3955312" cy="369332"/>
          </a:xfrm>
          <a:prstGeom prst="rect">
            <a:avLst/>
          </a:prstGeom>
          <a:noFill/>
        </p:spPr>
        <p:txBody>
          <a:bodyPr wrap="square" rtlCol="0">
            <a:spAutoFit/>
          </a:bodyPr>
          <a:lstStyle/>
          <a:p>
            <a:pPr algn="ctr"/>
            <a:r>
              <a:rPr lang="en-US" dirty="0"/>
              <a:t>WOOD and METAL</a:t>
            </a:r>
          </a:p>
        </p:txBody>
      </p:sp>
      <p:sp>
        <p:nvSpPr>
          <p:cNvPr id="7" name="TextBox 6">
            <a:extLst>
              <a:ext uri="{FF2B5EF4-FFF2-40B4-BE49-F238E27FC236}">
                <a16:creationId xmlns:a16="http://schemas.microsoft.com/office/drawing/2014/main" id="{B12B0068-4FA7-59D8-A092-E2C094B9E806}"/>
              </a:ext>
            </a:extLst>
          </p:cNvPr>
          <p:cNvSpPr txBox="1"/>
          <p:nvPr/>
        </p:nvSpPr>
        <p:spPr>
          <a:xfrm>
            <a:off x="949842" y="6287386"/>
            <a:ext cx="4939350" cy="369332"/>
          </a:xfrm>
          <a:prstGeom prst="rect">
            <a:avLst/>
          </a:prstGeom>
          <a:noFill/>
        </p:spPr>
        <p:txBody>
          <a:bodyPr wrap="square" rtlCol="0">
            <a:spAutoFit/>
          </a:bodyPr>
          <a:lstStyle/>
          <a:p>
            <a:pPr algn="ctr"/>
            <a:r>
              <a:rPr lang="en-US" dirty="0"/>
              <a:t>Notice the copper covered water tubes! </a:t>
            </a:r>
          </a:p>
        </p:txBody>
      </p:sp>
      <p:cxnSp>
        <p:nvCxnSpPr>
          <p:cNvPr id="9" name="Straight Arrow Connector 8">
            <a:extLst>
              <a:ext uri="{FF2B5EF4-FFF2-40B4-BE49-F238E27FC236}">
                <a16:creationId xmlns:a16="http://schemas.microsoft.com/office/drawing/2014/main" id="{626244B9-8EE4-E4B3-EF00-2615A7B2D480}"/>
              </a:ext>
            </a:extLst>
          </p:cNvPr>
          <p:cNvCxnSpPr>
            <a:cxnSpLocks/>
          </p:cNvCxnSpPr>
          <p:nvPr/>
        </p:nvCxnSpPr>
        <p:spPr>
          <a:xfrm flipV="1">
            <a:off x="5348236" y="3835178"/>
            <a:ext cx="1804899" cy="263687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21762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there are many plants in vases on the stand and one is made out of rolls of tape">
            <a:extLst>
              <a:ext uri="{FF2B5EF4-FFF2-40B4-BE49-F238E27FC236}">
                <a16:creationId xmlns:a16="http://schemas.microsoft.com/office/drawing/2014/main" id="{787BA878-4143-9AD3-DF57-A5B165494A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354" y="676922"/>
            <a:ext cx="5689209" cy="5504156"/>
          </a:xfrm>
          <a:prstGeom prst="rect">
            <a:avLst/>
          </a:prstGeom>
          <a:noFill/>
          <a:ln>
            <a:noFill/>
          </a:ln>
        </p:spPr>
      </p:pic>
      <p:sp>
        <p:nvSpPr>
          <p:cNvPr id="3" name="TextBox 2">
            <a:extLst>
              <a:ext uri="{FF2B5EF4-FFF2-40B4-BE49-F238E27FC236}">
                <a16:creationId xmlns:a16="http://schemas.microsoft.com/office/drawing/2014/main" id="{45004208-168B-4131-F394-A22007C0070A}"/>
              </a:ext>
            </a:extLst>
          </p:cNvPr>
          <p:cNvSpPr txBox="1"/>
          <p:nvPr/>
        </p:nvSpPr>
        <p:spPr>
          <a:xfrm>
            <a:off x="7269211" y="838408"/>
            <a:ext cx="4164333"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70C0"/>
                </a:solidFill>
              </a:rPr>
              <a:t>COULD THIS BE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 a vertical parallel design, the designer could remove some of the gold tubes from the center of the design to create two district groupings. Plant material and branches could be more vertical in nature. Water sources can be discreetly hidden within the elevated tubes.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sto MT"/>
                <a:ea typeface="+mn-ea"/>
                <a:cs typeface="+mn-cs"/>
              </a:rPr>
              <a:t>For a horizontal design, two horizontal rows of gold tubes could be constructed. Floral material could be draping and flowing over tubes or use flowers or material which can be wired and manipulated to lay horizontally.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sto MT"/>
                <a:ea typeface="+mn-ea"/>
                <a:cs typeface="+mn-cs"/>
              </a:rPr>
              <a:t>Tip - Several flowers that are easy to manipulate by inserting wire into a flexible stem or gently massaging stems to the desired angle are the Calla Lily, Tulip, Gerber Daisy, and Lenten Rose. </a:t>
            </a:r>
            <a:endParaRPr lang="en-US" sz="1600" dirty="0"/>
          </a:p>
        </p:txBody>
      </p:sp>
    </p:spTree>
    <p:extLst>
      <p:ext uri="{BB962C8B-B14F-4D97-AF65-F5344CB8AC3E}">
        <p14:creationId xmlns:p14="http://schemas.microsoft.com/office/powerpoint/2010/main" val="798840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several red vases with flowers and plants in them on a wooden table, against a white background">
            <a:extLst>
              <a:ext uri="{FF2B5EF4-FFF2-40B4-BE49-F238E27FC236}">
                <a16:creationId xmlns:a16="http://schemas.microsoft.com/office/drawing/2014/main" id="{4FA5B548-2307-A25C-F44C-9C3D73489E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4414" y="479060"/>
            <a:ext cx="6183172" cy="4823095"/>
          </a:xfrm>
          <a:prstGeom prst="rect">
            <a:avLst/>
          </a:prstGeom>
          <a:noFill/>
          <a:ln>
            <a:noFill/>
          </a:ln>
        </p:spPr>
      </p:pic>
      <p:sp>
        <p:nvSpPr>
          <p:cNvPr id="3" name="TextBox 2">
            <a:extLst>
              <a:ext uri="{FF2B5EF4-FFF2-40B4-BE49-F238E27FC236}">
                <a16:creationId xmlns:a16="http://schemas.microsoft.com/office/drawing/2014/main" id="{36DC840F-6B2A-B76B-521B-157F198AAA3C}"/>
              </a:ext>
            </a:extLst>
          </p:cNvPr>
          <p:cNvSpPr txBox="1"/>
          <p:nvPr/>
        </p:nvSpPr>
        <p:spPr>
          <a:xfrm>
            <a:off x="627798" y="5579206"/>
            <a:ext cx="11252578" cy="338554"/>
          </a:xfrm>
          <a:prstGeom prst="rect">
            <a:avLst/>
          </a:prstGeom>
          <a:noFill/>
        </p:spPr>
        <p:txBody>
          <a:bodyPr wrap="square" rtlCol="0">
            <a:spAutoFit/>
          </a:bodyPr>
          <a:lstStyle/>
          <a:p>
            <a:r>
              <a:rPr lang="en-US" sz="1600" dirty="0">
                <a:solidFill>
                  <a:srgbClr val="C00000"/>
                </a:solidFill>
              </a:rPr>
              <a:t>AND FINALY, DON’T let your “recycled” design look like a schoolkid’s art project gone BAD! Oftentimes, LESS is MORE!</a:t>
            </a:r>
            <a:r>
              <a:rPr lang="en-US" sz="1600" dirty="0"/>
              <a:t> </a:t>
            </a:r>
          </a:p>
        </p:txBody>
      </p:sp>
    </p:spTree>
    <p:extLst>
      <p:ext uri="{BB962C8B-B14F-4D97-AF65-F5344CB8AC3E}">
        <p14:creationId xmlns:p14="http://schemas.microsoft.com/office/powerpoint/2010/main" val="403199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341076-1BCB-BCB5-3E92-66995FEE3BD0}"/>
              </a:ext>
            </a:extLst>
          </p:cNvPr>
          <p:cNvSpPr txBox="1"/>
          <p:nvPr/>
        </p:nvSpPr>
        <p:spPr>
          <a:xfrm>
            <a:off x="429905" y="232011"/>
            <a:ext cx="11518711" cy="5909310"/>
          </a:xfrm>
          <a:prstGeom prst="rect">
            <a:avLst/>
          </a:prstGeom>
          <a:noFill/>
        </p:spPr>
        <p:txBody>
          <a:bodyPr wrap="square" rtlCol="0">
            <a:spAutoFit/>
          </a:bodyPr>
          <a:lstStyle/>
          <a:p>
            <a:pPr algn="ctr"/>
            <a:r>
              <a:rPr lang="en-US" sz="1400" b="1" dirty="0">
                <a:solidFill>
                  <a:srgbClr val="C00000"/>
                </a:solidFill>
                <a:latin typeface="Times New Roman" panose="02020603050405020304" pitchFamily="18" charset="0"/>
                <a:ea typeface="Times New Roman" panose="02020603050405020304" pitchFamily="18" charset="0"/>
              </a:rPr>
              <a:t>April is Blooming with Conservation!</a:t>
            </a:r>
            <a:endParaRPr lang="en-US" sz="1400" dirty="0">
              <a:solidFill>
                <a:srgbClr val="C00000"/>
              </a:solidFill>
              <a:latin typeface="Times New Roman" panose="02020603050405020304" pitchFamily="18" charset="0"/>
              <a:ea typeface="Times New Roman" panose="02020603050405020304" pitchFamily="18" charset="0"/>
            </a:endParaRPr>
          </a:p>
          <a:p>
            <a:pPr algn="ctr"/>
            <a:r>
              <a:rPr lang="en-US" sz="1400" b="1" i="1" dirty="0">
                <a:latin typeface="Times New Roman" panose="02020603050405020304" pitchFamily="18" charset="0"/>
                <a:ea typeface="Times New Roman" panose="02020603050405020304" pitchFamily="18" charset="0"/>
              </a:rPr>
              <a:t>(GCA Judges)</a:t>
            </a:r>
            <a:endParaRPr lang="en-US" sz="1400" dirty="0">
              <a:latin typeface="Times New Roman" panose="02020603050405020304" pitchFamily="18" charset="0"/>
              <a:ea typeface="Times New Roman" panose="02020603050405020304" pitchFamily="18" charset="0"/>
            </a:endParaRPr>
          </a:p>
          <a:p>
            <a:pPr algn="ctr"/>
            <a:r>
              <a:rPr lang="en-US" sz="1400" i="1"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algn="ctr"/>
            <a:r>
              <a:rPr lang="en-US" sz="1400" b="1" i="1" dirty="0">
                <a:solidFill>
                  <a:srgbClr val="0070C0"/>
                </a:solidFill>
                <a:latin typeface="Times New Roman" panose="02020603050405020304" pitchFamily="18" charset="0"/>
                <a:ea typeface="Times New Roman" panose="02020603050405020304" pitchFamily="18" charset="0"/>
              </a:rPr>
              <a:t>“To leave the world better than you found it, sometimes you have to pick up other people’s trash.” — Bill Nye</a:t>
            </a:r>
            <a:endParaRPr lang="en-US" sz="1400" dirty="0">
              <a:solidFill>
                <a:srgbClr val="0070C0"/>
              </a:solidFill>
              <a:latin typeface="Times New Roman" panose="02020603050405020304" pitchFamily="18" charset="0"/>
              <a:ea typeface="Times New Roman" panose="02020603050405020304" pitchFamily="18" charset="0"/>
            </a:endParaRPr>
          </a:p>
          <a:p>
            <a:pPr algn="ctr"/>
            <a:r>
              <a:rPr lang="en-US" sz="1400" b="1" i="1"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dirty="0">
                <a:latin typeface="Cambria" panose="02040503050406030204" pitchFamily="18" charset="0"/>
                <a:ea typeface="Times New Roman" panose="02020603050405020304" pitchFamily="18" charset="0"/>
              </a:rPr>
              <a:t>Class 1								(4) Entries</a:t>
            </a:r>
            <a:r>
              <a:rPr lang="en-US" sz="1400" dirty="0">
                <a:latin typeface="Cambria" panose="020405030504060302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latin typeface="Cambria" panose="020405030504060302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i="1" dirty="0">
                <a:latin typeface="Times New Roman" panose="02020603050405020304" pitchFamily="18" charset="0"/>
                <a:ea typeface="Times New Roman" panose="02020603050405020304" pitchFamily="18" charset="0"/>
              </a:rPr>
              <a:t>Earth Day 2026 -</a:t>
            </a:r>
            <a:r>
              <a:rPr lang="en-US" sz="1400" dirty="0">
                <a:latin typeface="Times New Roman" panose="02020603050405020304" pitchFamily="18" charset="0"/>
                <a:ea typeface="Times New Roman" panose="02020603050405020304" pitchFamily="18" charset="0"/>
              </a:rPr>
              <a:t> Create a </a:t>
            </a:r>
            <a:r>
              <a:rPr lang="en-US" sz="1400" i="1" dirty="0">
                <a:latin typeface="Times New Roman" panose="02020603050405020304" pitchFamily="18" charset="0"/>
                <a:ea typeface="Times New Roman" panose="02020603050405020304" pitchFamily="18" charset="0"/>
              </a:rPr>
              <a:t>Parallel Design</a:t>
            </a:r>
            <a:r>
              <a:rPr lang="en-US" sz="1400" dirty="0">
                <a:latin typeface="Times New Roman" panose="02020603050405020304" pitchFamily="18" charset="0"/>
                <a:ea typeface="Times New Roman" panose="02020603050405020304" pitchFamily="18" charset="0"/>
              </a:rPr>
              <a:t>.* Use recycled material for your container and/or accessories; Multiple containers are permitted.  Staged on the </a:t>
            </a:r>
            <a:r>
              <a:rPr lang="en-US" sz="1400" dirty="0" err="1">
                <a:latin typeface="Times New Roman" panose="02020603050405020304" pitchFamily="18" charset="0"/>
                <a:ea typeface="Times New Roman" panose="02020603050405020304" pitchFamily="18" charset="0"/>
              </a:rPr>
              <a:t>Riverhouse’s</a:t>
            </a:r>
            <a:r>
              <a:rPr lang="en-US" sz="1400" dirty="0">
                <a:latin typeface="Times New Roman" panose="02020603050405020304" pitchFamily="18" charset="0"/>
                <a:ea typeface="Times New Roman" panose="02020603050405020304" pitchFamily="18" charset="0"/>
              </a:rPr>
              <a:t> 42” high wooden bar with lip. A 26” high white cloth backdrop and a staging space of 24” width x 18” depth are provided for each design. Viewed and judged from three sides.  </a:t>
            </a:r>
            <a:r>
              <a:rPr lang="en-US" sz="1400" b="1" dirty="0">
                <a:solidFill>
                  <a:srgbClr val="0070C0"/>
                </a:solidFill>
                <a:latin typeface="Times New Roman" panose="02020603050405020304" pitchFamily="18" charset="0"/>
                <a:ea typeface="Times New Roman" panose="02020603050405020304" pitchFamily="18" charset="0"/>
              </a:rPr>
              <a:t>A Title or Statement of Intent is required</a:t>
            </a:r>
            <a:r>
              <a:rPr lang="en-US" sz="1400" dirty="0">
                <a:solidFill>
                  <a:srgbClr val="0070C0"/>
                </a:solidFill>
                <a:latin typeface="Times New Roman" panose="02020603050405020304" pitchFamily="18" charset="0"/>
                <a:ea typeface="Times New Roman" panose="02020603050405020304" pitchFamily="18" charset="0"/>
              </a:rPr>
              <a:t>.</a:t>
            </a:r>
            <a:r>
              <a:rPr lang="en-US" sz="1400" dirty="0">
                <a:latin typeface="Times New Roman" panose="02020603050405020304" pitchFamily="18" charset="0"/>
                <a:ea typeface="Times New Roman" panose="02020603050405020304" pitchFamily="18" charset="0"/>
              </a:rPr>
              <a:t>  </a:t>
            </a:r>
          </a:p>
          <a:p>
            <a:r>
              <a:rPr lang="en-US" sz="1400" b="1"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dirty="0">
                <a:latin typeface="Cambria" panose="02040503050406030204" pitchFamily="18" charset="0"/>
                <a:ea typeface="Times New Roman" panose="02020603050405020304" pitchFamily="18" charset="0"/>
              </a:rPr>
              <a:t>Class 2								(4) Entries</a:t>
            </a:r>
            <a:r>
              <a:rPr lang="en-US" sz="1400" dirty="0">
                <a:latin typeface="Cambria" panose="020405030504060302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Novice. Same as above. </a:t>
            </a:r>
          </a:p>
          <a:p>
            <a:r>
              <a:rPr lang="en-US" sz="1400" dirty="0">
                <a:latin typeface="Times New Roman" panose="02020603050405020304" pitchFamily="18" charset="0"/>
                <a:ea typeface="Times New Roman" panose="02020603050405020304" pitchFamily="18" charset="0"/>
              </a:rPr>
              <a:t> </a:t>
            </a:r>
          </a:p>
          <a:p>
            <a:pPr algn="ctr"/>
            <a:r>
              <a:rPr lang="en-US" sz="1400" b="1" i="1" dirty="0">
                <a:solidFill>
                  <a:srgbClr val="0070C0"/>
                </a:solidFill>
                <a:latin typeface="Times New Roman" panose="02020603050405020304" pitchFamily="18" charset="0"/>
                <a:ea typeface="Times New Roman" panose="02020603050405020304" pitchFamily="18" charset="0"/>
              </a:rPr>
              <a:t>“In nature, nothing is perfect and everything is perfect. Trees can be bent, contorted in weird ways, and they’re still beautiful.” – Alice Wade</a:t>
            </a:r>
            <a:endParaRPr lang="en-US" sz="1400" b="1" dirty="0">
              <a:solidFill>
                <a:srgbClr val="0070C0"/>
              </a:solidFill>
              <a:latin typeface="Times New Roman" panose="02020603050405020304" pitchFamily="18" charset="0"/>
              <a:ea typeface="Times New Roman" panose="02020603050405020304" pitchFamily="18" charset="0"/>
            </a:endParaRPr>
          </a:p>
          <a:p>
            <a:pPr algn="ctr"/>
            <a:r>
              <a:rPr lang="en-US" sz="1400" b="1" i="1" dirty="0">
                <a:latin typeface="Times New Roman" panose="02020603050405020304" pitchFamily="18" charset="0"/>
                <a:ea typeface="Times New Roman" panose="02020603050405020304" pitchFamily="18" charset="0"/>
              </a:rPr>
              <a:t> </a:t>
            </a:r>
            <a:endParaRPr lang="en-US" sz="1400" b="1" dirty="0">
              <a:latin typeface="Times New Roman" panose="02020603050405020304" pitchFamily="18" charset="0"/>
              <a:ea typeface="Times New Roman" panose="02020603050405020304" pitchFamily="18" charset="0"/>
            </a:endParaRPr>
          </a:p>
          <a:p>
            <a:r>
              <a:rPr lang="en-US" sz="1400" b="1" dirty="0">
                <a:latin typeface="Cambria" panose="02040503050406030204" pitchFamily="18" charset="0"/>
                <a:ea typeface="Times New Roman" panose="02020603050405020304" pitchFamily="18" charset="0"/>
              </a:rPr>
              <a:t>Class 3 								(4) Entries</a:t>
            </a:r>
            <a:r>
              <a:rPr lang="en-US" sz="1400" dirty="0">
                <a:latin typeface="Cambria" panose="020405030504060302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latin typeface="Cambria" panose="020405030504060302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i="1" dirty="0">
                <a:latin typeface="Times New Roman" panose="02020603050405020304" pitchFamily="18" charset="0"/>
                <a:ea typeface="Times New Roman" panose="02020603050405020304" pitchFamily="18" charset="0"/>
              </a:rPr>
              <a:t>Arbor Day 2026 -</a:t>
            </a:r>
            <a:r>
              <a:rPr lang="en-US" sz="1400" dirty="0">
                <a:latin typeface="Times New Roman" panose="02020603050405020304" pitchFamily="18" charset="0"/>
                <a:ea typeface="Times New Roman" panose="02020603050405020304" pitchFamily="18" charset="0"/>
              </a:rPr>
              <a:t> Create a </a:t>
            </a:r>
            <a:r>
              <a:rPr lang="en-US" sz="1400" i="1" dirty="0">
                <a:latin typeface="Times New Roman" panose="02020603050405020304" pitchFamily="18" charset="0"/>
                <a:ea typeface="Times New Roman" panose="02020603050405020304" pitchFamily="18" charset="0"/>
              </a:rPr>
              <a:t>Parallel Design</a:t>
            </a:r>
            <a:r>
              <a:rPr lang="en-US" sz="1400" dirty="0">
                <a:latin typeface="Times New Roman" panose="02020603050405020304" pitchFamily="18" charset="0"/>
                <a:ea typeface="Times New Roman" panose="02020603050405020304" pitchFamily="18" charset="0"/>
              </a:rPr>
              <a:t>* expressing important elements or features of a tree. Multiple containers are permitted. Staged on the </a:t>
            </a:r>
            <a:r>
              <a:rPr lang="en-US" sz="1400" dirty="0" err="1">
                <a:latin typeface="Times New Roman" panose="02020603050405020304" pitchFamily="18" charset="0"/>
                <a:ea typeface="Times New Roman" panose="02020603050405020304" pitchFamily="18" charset="0"/>
              </a:rPr>
              <a:t>Riverhouse’s</a:t>
            </a:r>
            <a:r>
              <a:rPr lang="en-US" sz="1400" dirty="0">
                <a:latin typeface="Times New Roman" panose="02020603050405020304" pitchFamily="18" charset="0"/>
                <a:ea typeface="Times New Roman" panose="02020603050405020304" pitchFamily="18" charset="0"/>
              </a:rPr>
              <a:t> 42” high wooden bar with lip. A 26” high white cloth backdrop and a staging space of 24” width x 18” depth are provided for each design. Viewed and judged from three sides.  </a:t>
            </a:r>
            <a:r>
              <a:rPr lang="en-US" sz="1400" b="1" dirty="0">
                <a:solidFill>
                  <a:srgbClr val="0070C0"/>
                </a:solidFill>
                <a:latin typeface="Times New Roman" panose="02020603050405020304" pitchFamily="18" charset="0"/>
                <a:ea typeface="Times New Roman" panose="02020603050405020304" pitchFamily="18" charset="0"/>
              </a:rPr>
              <a:t>A Title or Statement of Intent is required.  </a:t>
            </a:r>
          </a:p>
          <a:p>
            <a:r>
              <a:rPr lang="en-US" sz="1400" b="1" dirty="0">
                <a:latin typeface="Times New Roman" panose="02020603050405020304" pitchFamily="18" charset="0"/>
                <a:ea typeface="Times New Roman" panose="02020603050405020304" pitchFamily="18" charset="0"/>
              </a:rPr>
              <a:t> </a:t>
            </a:r>
          </a:p>
          <a:p>
            <a:r>
              <a:rPr lang="en-US" sz="1400" b="1" dirty="0">
                <a:latin typeface="Cambria" panose="02040503050406030204" pitchFamily="18" charset="0"/>
                <a:ea typeface="Times New Roman" panose="02020603050405020304" pitchFamily="18" charset="0"/>
              </a:rPr>
              <a:t>Class 4								(4) Entries</a:t>
            </a:r>
            <a:r>
              <a:rPr lang="en-US" sz="1400" dirty="0">
                <a:latin typeface="Cambria" panose="020405030504060302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Novice. Same as above. </a:t>
            </a:r>
          </a:p>
          <a:p>
            <a:r>
              <a:rPr lang="en-US" sz="1400" dirty="0">
                <a:latin typeface="Times New Roman" panose="02020603050405020304" pitchFamily="18" charset="0"/>
                <a:ea typeface="Times New Roman" panose="02020603050405020304" pitchFamily="18" charset="0"/>
              </a:rPr>
              <a:t> </a:t>
            </a:r>
          </a:p>
          <a:p>
            <a:r>
              <a:rPr lang="en-US" sz="1400" b="1" dirty="0">
                <a:solidFill>
                  <a:srgbClr val="0070C0"/>
                </a:solidFill>
                <a:latin typeface="Times New Roman" panose="02020603050405020304" pitchFamily="18" charset="0"/>
                <a:ea typeface="Times New Roman" panose="02020603050405020304" pitchFamily="18" charset="0"/>
              </a:rPr>
              <a:t>Pre-registration is required by Sunday, April 19. </a:t>
            </a:r>
            <a:r>
              <a:rPr lang="fr-CA" sz="1400" b="1" dirty="0">
                <a:solidFill>
                  <a:srgbClr val="0070C0"/>
                </a:solidFill>
                <a:latin typeface="Times New Roman" panose="02020603050405020304" pitchFamily="18" charset="0"/>
                <a:ea typeface="Times New Roman" panose="02020603050405020304" pitchFamily="18" charset="0"/>
              </a:rPr>
              <a:t>Class consultant, Louisa Renn, </a:t>
            </a:r>
            <a:r>
              <a:rPr lang="fr-CA" sz="1400" b="1" u="sng" dirty="0">
                <a:solidFill>
                  <a:srgbClr val="0070C0"/>
                </a:solidFill>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rPr>
              <a:t>louisarenn@gmail.com</a:t>
            </a:r>
            <a:r>
              <a:rPr lang="fr-CA" sz="1400" b="1" dirty="0">
                <a:solidFill>
                  <a:srgbClr val="0070C0"/>
                </a:solidFill>
                <a:latin typeface="Times New Roman" panose="02020603050405020304" pitchFamily="18" charset="0"/>
                <a:ea typeface="Times New Roman" panose="02020603050405020304" pitchFamily="18" charset="0"/>
              </a:rPr>
              <a:t>. </a:t>
            </a:r>
            <a:r>
              <a:rPr lang="en-US" sz="1400" b="1" dirty="0">
                <a:solidFill>
                  <a:srgbClr val="0070C0"/>
                </a:solidFill>
                <a:latin typeface="Times New Roman" panose="02020603050405020304" pitchFamily="18" charset="0"/>
                <a:ea typeface="Times New Roman" panose="02020603050405020304" pitchFamily="18" charset="0"/>
              </a:rPr>
              <a:t>Exhibitors may enter one class only. </a:t>
            </a:r>
          </a:p>
          <a:p>
            <a:r>
              <a:rPr lang="en-US" sz="1400" b="1" dirty="0">
                <a:latin typeface="Times New Roman" panose="02020603050405020304" pitchFamily="18" charset="0"/>
                <a:ea typeface="Times New Roman" panose="02020603050405020304" pitchFamily="18" charset="0"/>
              </a:rPr>
              <a:t> </a:t>
            </a:r>
            <a:endParaRPr lang="en-US" sz="1400" dirty="0"/>
          </a:p>
        </p:txBody>
      </p:sp>
      <p:sp>
        <p:nvSpPr>
          <p:cNvPr id="3" name="TextBox 2">
            <a:extLst>
              <a:ext uri="{FF2B5EF4-FFF2-40B4-BE49-F238E27FC236}">
                <a16:creationId xmlns:a16="http://schemas.microsoft.com/office/drawing/2014/main" id="{AC9AAC52-0D4E-201C-907B-0B19A67447D5}"/>
              </a:ext>
            </a:extLst>
          </p:cNvPr>
          <p:cNvSpPr txBox="1"/>
          <p:nvPr/>
        </p:nvSpPr>
        <p:spPr>
          <a:xfrm>
            <a:off x="1491018" y="6242838"/>
            <a:ext cx="9396483" cy="369332"/>
          </a:xfrm>
          <a:prstGeom prst="rect">
            <a:avLst/>
          </a:prstGeom>
          <a:noFill/>
        </p:spPr>
        <p:txBody>
          <a:bodyPr wrap="square" rtlCol="0">
            <a:spAutoFit/>
          </a:bodyPr>
          <a:lstStyle/>
          <a:p>
            <a:pPr algn="ctr"/>
            <a:r>
              <a:rPr lang="en-US" dirty="0">
                <a:highlight>
                  <a:srgbClr val="FF0000"/>
                </a:highlight>
              </a:rPr>
              <a:t>SIGN UP ASAP AS SPACES ARE LIMITED!</a:t>
            </a:r>
          </a:p>
        </p:txBody>
      </p:sp>
    </p:spTree>
    <p:extLst>
      <p:ext uri="{BB962C8B-B14F-4D97-AF65-F5344CB8AC3E}">
        <p14:creationId xmlns:p14="http://schemas.microsoft.com/office/powerpoint/2010/main" val="95763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037A9-FEEF-8C95-4506-424B8E0D83E9}"/>
              </a:ext>
            </a:extLst>
          </p:cNvPr>
          <p:cNvSpPr txBox="1"/>
          <p:nvPr/>
        </p:nvSpPr>
        <p:spPr>
          <a:xfrm>
            <a:off x="2363687" y="4459773"/>
            <a:ext cx="6407834" cy="461665"/>
          </a:xfrm>
          <a:prstGeom prst="rect">
            <a:avLst/>
          </a:prstGeom>
          <a:noFill/>
        </p:spPr>
        <p:txBody>
          <a:bodyPr wrap="square" rtlCol="0">
            <a:spAutoFit/>
          </a:bodyPr>
          <a:lstStyle/>
          <a:p>
            <a:r>
              <a:rPr lang="en-US" dirty="0"/>
              <a:t>                     </a:t>
            </a:r>
            <a:r>
              <a:rPr lang="en-US" sz="2400" b="1" dirty="0"/>
              <a:t>QUESTIONS or COMMENTS? </a:t>
            </a:r>
          </a:p>
        </p:txBody>
      </p:sp>
      <p:sp>
        <p:nvSpPr>
          <p:cNvPr id="4" name="TextBox 3">
            <a:extLst>
              <a:ext uri="{FF2B5EF4-FFF2-40B4-BE49-F238E27FC236}">
                <a16:creationId xmlns:a16="http://schemas.microsoft.com/office/drawing/2014/main" id="{0DD42C26-E8D7-D6C4-BABF-86D47FB8E790}"/>
              </a:ext>
            </a:extLst>
          </p:cNvPr>
          <p:cNvSpPr txBox="1"/>
          <p:nvPr/>
        </p:nvSpPr>
        <p:spPr>
          <a:xfrm>
            <a:off x="2463421" y="2169994"/>
            <a:ext cx="7431205" cy="1754326"/>
          </a:xfrm>
          <a:prstGeom prst="rect">
            <a:avLst/>
          </a:prstGeom>
          <a:noFill/>
        </p:spPr>
        <p:txBody>
          <a:bodyPr wrap="square" rtlCol="0">
            <a:spAutoFit/>
          </a:bodyPr>
          <a:lstStyle/>
          <a:p>
            <a:r>
              <a:rPr lang="en-US" dirty="0"/>
              <a:t>Thanks to Heather for coordinating the space at the Courthouse and for  publicizing the workshop via RGC emails. And, thanks to Mary Jane and Bonnie for their work all year and most recently for brainstorming with me on this presentation.  Mary Jane is up next with her design, and I will finish the day showing my attempts at parallel designing.  Thanks for coming and we look forward to our April 21, 2026 Flower Show. </a:t>
            </a:r>
          </a:p>
        </p:txBody>
      </p:sp>
    </p:spTree>
    <p:extLst>
      <p:ext uri="{BB962C8B-B14F-4D97-AF65-F5344CB8AC3E}">
        <p14:creationId xmlns:p14="http://schemas.microsoft.com/office/powerpoint/2010/main" val="408930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A43FD3-7059-FB35-DBD8-B587ADD450A6}"/>
              </a:ext>
            </a:extLst>
          </p:cNvPr>
          <p:cNvSpPr txBox="1"/>
          <p:nvPr/>
        </p:nvSpPr>
        <p:spPr>
          <a:xfrm>
            <a:off x="655284" y="193357"/>
            <a:ext cx="10528852" cy="6093976"/>
          </a:xfrm>
          <a:prstGeom prst="rect">
            <a:avLst/>
          </a:prstGeom>
          <a:noFill/>
        </p:spPr>
        <p:txBody>
          <a:bodyPr wrap="square">
            <a:spAutoFit/>
          </a:bodyPr>
          <a:lstStyle/>
          <a:p>
            <a:pPr marL="0" marR="0" algn="ctr">
              <a:buNone/>
            </a:pPr>
            <a:r>
              <a:rPr lang="en-US" sz="1600" b="1" dirty="0">
                <a:effectLst/>
                <a:latin typeface="Times New Roman" panose="02020603050405020304" pitchFamily="18" charset="0"/>
                <a:ea typeface="Times New Roman" panose="02020603050405020304" pitchFamily="18" charset="0"/>
              </a:rPr>
              <a:t>April is Blooming with Conservation!</a:t>
            </a:r>
            <a:endParaRPr lang="en-US" sz="1600" dirty="0">
              <a:effectLst/>
              <a:latin typeface="Times New Roman" panose="02020603050405020304" pitchFamily="18" charset="0"/>
              <a:ea typeface="Times New Roman" panose="02020603050405020304" pitchFamily="18" charset="0"/>
            </a:endParaRPr>
          </a:p>
          <a:p>
            <a:pPr marL="0" marR="0" algn="ctr">
              <a:buNone/>
            </a:pPr>
            <a:r>
              <a:rPr lang="en-US" sz="1200" b="1" i="1" dirty="0">
                <a:effectLst/>
                <a:latin typeface="Times New Roman" panose="02020603050405020304" pitchFamily="18" charset="0"/>
                <a:ea typeface="Times New Roman" panose="02020603050405020304" pitchFamily="18" charset="0"/>
              </a:rPr>
              <a:t>(GCA Judges)</a:t>
            </a:r>
            <a:endParaRPr lang="en-US" sz="1200" dirty="0">
              <a:effectLst/>
              <a:latin typeface="Times New Roman" panose="02020603050405020304" pitchFamily="18" charset="0"/>
              <a:ea typeface="Times New Roman" panose="02020603050405020304" pitchFamily="18" charset="0"/>
            </a:endParaRPr>
          </a:p>
          <a:p>
            <a:pPr marL="0" marR="0" algn="ctr">
              <a:buNone/>
            </a:pPr>
            <a:r>
              <a:rPr lang="en-US" sz="1200" i="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gn="ctr">
              <a:buNone/>
            </a:pPr>
            <a:r>
              <a:rPr lang="en-US" sz="1400" b="1" i="1" dirty="0">
                <a:solidFill>
                  <a:srgbClr val="0070C0"/>
                </a:solidFill>
                <a:effectLst/>
                <a:latin typeface="Times New Roman" panose="02020603050405020304" pitchFamily="18" charset="0"/>
                <a:ea typeface="Times New Roman" panose="02020603050405020304" pitchFamily="18" charset="0"/>
              </a:rPr>
              <a:t>“To leave the world better than you found it, sometimes you have to pick up other people’s trash.” — Bill Nye</a:t>
            </a:r>
            <a:endParaRPr lang="en-US" sz="1400" dirty="0">
              <a:solidFill>
                <a:srgbClr val="0070C0"/>
              </a:solidFill>
              <a:effectLst/>
              <a:latin typeface="Times New Roman" panose="02020603050405020304" pitchFamily="18" charset="0"/>
              <a:ea typeface="Times New Roman" panose="02020603050405020304" pitchFamily="18" charset="0"/>
            </a:endParaRPr>
          </a:p>
          <a:p>
            <a:pPr marL="0" marR="0" algn="ctr">
              <a:buNone/>
            </a:pPr>
            <a:r>
              <a:rPr lang="en-US" sz="1400" b="1" i="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b="1" dirty="0">
                <a:effectLst/>
                <a:latin typeface="Cambria" panose="02040503050406030204" pitchFamily="18" charset="0"/>
                <a:ea typeface="Times New Roman" panose="02020603050405020304" pitchFamily="18" charset="0"/>
              </a:rPr>
              <a:t>Class 1								(4) Entries</a:t>
            </a:r>
            <a:r>
              <a:rPr lang="en-US" sz="1400" dirty="0">
                <a:effectLst/>
                <a:latin typeface="Cambria" panose="020405030504060302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dirty="0">
                <a:effectLst/>
                <a:latin typeface="Cambria" panose="020405030504060302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b="1" i="1" dirty="0">
                <a:effectLst/>
                <a:latin typeface="Times New Roman" panose="02020603050405020304" pitchFamily="18" charset="0"/>
                <a:ea typeface="Times New Roman" panose="02020603050405020304" pitchFamily="18" charset="0"/>
              </a:rPr>
              <a:t>Earth Day 2026 -</a:t>
            </a:r>
            <a:r>
              <a:rPr lang="en-US" sz="1400" dirty="0">
                <a:effectLst/>
                <a:latin typeface="Times New Roman" panose="02020603050405020304" pitchFamily="18" charset="0"/>
                <a:ea typeface="Times New Roman" panose="02020603050405020304" pitchFamily="18" charset="0"/>
              </a:rPr>
              <a:t> Create a </a:t>
            </a:r>
            <a:r>
              <a:rPr lang="en-US" sz="1400" i="1" dirty="0">
                <a:effectLst/>
                <a:latin typeface="Times New Roman" panose="02020603050405020304" pitchFamily="18" charset="0"/>
                <a:ea typeface="Times New Roman" panose="02020603050405020304" pitchFamily="18" charset="0"/>
              </a:rPr>
              <a:t>Parallel Design</a:t>
            </a:r>
            <a:r>
              <a:rPr lang="en-US" sz="1400" dirty="0">
                <a:effectLst/>
                <a:latin typeface="Times New Roman" panose="02020603050405020304" pitchFamily="18" charset="0"/>
                <a:ea typeface="Times New Roman" panose="02020603050405020304" pitchFamily="18" charset="0"/>
              </a:rPr>
              <a:t>.* Use recycled material for your container and/or accessories; Multiple containers are permitted.  Staged on the </a:t>
            </a:r>
            <a:r>
              <a:rPr lang="en-US" sz="1400" dirty="0" err="1">
                <a:effectLst/>
                <a:latin typeface="Times New Roman" panose="02020603050405020304" pitchFamily="18" charset="0"/>
                <a:ea typeface="Times New Roman" panose="02020603050405020304" pitchFamily="18" charset="0"/>
              </a:rPr>
              <a:t>Riverhouse’s</a:t>
            </a:r>
            <a:r>
              <a:rPr lang="en-US" sz="1400" dirty="0">
                <a:effectLst/>
                <a:latin typeface="Times New Roman" panose="02020603050405020304" pitchFamily="18" charset="0"/>
                <a:ea typeface="Times New Roman" panose="02020603050405020304" pitchFamily="18" charset="0"/>
              </a:rPr>
              <a:t> 42” high wooden bar with lip. A 26” high white cloth backdrop and a staging space of 24” width x 18” depth are provided for each design. Viewed and judged from three sides.  </a:t>
            </a:r>
            <a:r>
              <a:rPr lang="en-US" sz="1400" b="1" dirty="0">
                <a:solidFill>
                  <a:srgbClr val="0070C0"/>
                </a:solidFill>
                <a:effectLst/>
                <a:latin typeface="Times New Roman" panose="02020603050405020304" pitchFamily="18" charset="0"/>
                <a:ea typeface="Times New Roman" panose="02020603050405020304" pitchFamily="18" charset="0"/>
              </a:rPr>
              <a:t>A Title or Statement of Intent is required</a:t>
            </a:r>
            <a:r>
              <a:rPr lang="en-US" sz="1400" dirty="0">
                <a:solidFill>
                  <a:srgbClr val="0070C0"/>
                </a:solidFill>
                <a:effectLst/>
                <a:latin typeface="Times New Roman" panose="02020603050405020304" pitchFamily="18" charset="0"/>
                <a:ea typeface="Times New Roman" panose="02020603050405020304" pitchFamily="18" charset="0"/>
              </a:rPr>
              <a:t>.</a:t>
            </a:r>
            <a:r>
              <a:rPr lang="en-US" sz="1400" dirty="0">
                <a:effectLst/>
                <a:latin typeface="Times New Roman" panose="02020603050405020304" pitchFamily="18" charset="0"/>
                <a:ea typeface="Times New Roman" panose="02020603050405020304" pitchFamily="18" charset="0"/>
              </a:rPr>
              <a:t>  </a:t>
            </a:r>
          </a:p>
          <a:p>
            <a:pPr marL="0" marR="0">
              <a:buNone/>
            </a:pPr>
            <a:r>
              <a:rPr lang="en-US" sz="1400" b="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b="1" dirty="0">
                <a:effectLst/>
                <a:latin typeface="Cambria" panose="02040503050406030204" pitchFamily="18" charset="0"/>
                <a:ea typeface="Times New Roman" panose="02020603050405020304" pitchFamily="18" charset="0"/>
              </a:rPr>
              <a:t>Class 2								(4) Entries</a:t>
            </a:r>
            <a:r>
              <a:rPr lang="en-US" sz="1400" dirty="0">
                <a:effectLst/>
                <a:latin typeface="Cambria" panose="020405030504060302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dirty="0">
                <a:effectLst/>
                <a:latin typeface="Times New Roman" panose="02020603050405020304" pitchFamily="18" charset="0"/>
                <a:ea typeface="Times New Roman" panose="02020603050405020304" pitchFamily="18" charset="0"/>
              </a:rPr>
              <a:t>Novice. Same as above. </a:t>
            </a:r>
          </a:p>
          <a:p>
            <a:pPr marL="0" marR="0">
              <a:buNone/>
            </a:pPr>
            <a:r>
              <a:rPr lang="en-US" sz="1400" dirty="0">
                <a:effectLst/>
                <a:latin typeface="Times New Roman" panose="02020603050405020304" pitchFamily="18" charset="0"/>
                <a:ea typeface="Times New Roman" panose="02020603050405020304" pitchFamily="18" charset="0"/>
              </a:rPr>
              <a:t> </a:t>
            </a:r>
          </a:p>
          <a:p>
            <a:pPr marL="0" marR="0" algn="ctr">
              <a:buNone/>
            </a:pPr>
            <a:r>
              <a:rPr lang="en-US" sz="1400" b="1" i="1" dirty="0">
                <a:solidFill>
                  <a:srgbClr val="0070C0"/>
                </a:solidFill>
                <a:effectLst/>
                <a:latin typeface="Times New Roman" panose="02020603050405020304" pitchFamily="18" charset="0"/>
                <a:ea typeface="Times New Roman" panose="02020603050405020304" pitchFamily="18" charset="0"/>
              </a:rPr>
              <a:t>“In nature, nothing is perfect and everything is perfect. Trees can be bent, contorted in weird ways, and they’re still beautiful.” – Alice Wade</a:t>
            </a:r>
            <a:endParaRPr lang="en-US" sz="1400" b="1" dirty="0">
              <a:solidFill>
                <a:srgbClr val="0070C0"/>
              </a:solidFill>
              <a:effectLst/>
              <a:latin typeface="Times New Roman" panose="02020603050405020304" pitchFamily="18" charset="0"/>
              <a:ea typeface="Times New Roman" panose="02020603050405020304" pitchFamily="18" charset="0"/>
            </a:endParaRPr>
          </a:p>
          <a:p>
            <a:pPr marL="0" marR="0" algn="ctr">
              <a:buNone/>
            </a:pPr>
            <a:r>
              <a:rPr lang="en-US" sz="1400" b="1" i="1" dirty="0">
                <a:effectLst/>
                <a:latin typeface="Times New Roman" panose="02020603050405020304" pitchFamily="18" charset="0"/>
                <a:ea typeface="Times New Roman" panose="02020603050405020304" pitchFamily="18" charset="0"/>
              </a:rPr>
              <a:t> </a:t>
            </a:r>
            <a:endParaRPr lang="en-US" sz="1400" b="1" dirty="0">
              <a:effectLst/>
              <a:latin typeface="Times New Roman" panose="02020603050405020304" pitchFamily="18" charset="0"/>
              <a:ea typeface="Times New Roman" panose="02020603050405020304" pitchFamily="18" charset="0"/>
            </a:endParaRPr>
          </a:p>
          <a:p>
            <a:pPr marL="0" marR="0">
              <a:buNone/>
            </a:pPr>
            <a:r>
              <a:rPr lang="en-US" sz="1400" b="1" dirty="0">
                <a:effectLst/>
                <a:latin typeface="Cambria" panose="02040503050406030204" pitchFamily="18" charset="0"/>
                <a:ea typeface="Times New Roman" panose="02020603050405020304" pitchFamily="18" charset="0"/>
              </a:rPr>
              <a:t>Class 3 								(4) Entries</a:t>
            </a:r>
            <a:r>
              <a:rPr lang="en-US" sz="1400" dirty="0">
                <a:effectLst/>
                <a:latin typeface="Cambria" panose="020405030504060302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dirty="0">
                <a:effectLst/>
                <a:latin typeface="Cambria" panose="020405030504060302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b="1" i="1" dirty="0">
                <a:effectLst/>
                <a:latin typeface="Times New Roman" panose="02020603050405020304" pitchFamily="18" charset="0"/>
                <a:ea typeface="Times New Roman" panose="02020603050405020304" pitchFamily="18" charset="0"/>
              </a:rPr>
              <a:t>Arbor Day 2026 -</a:t>
            </a:r>
            <a:r>
              <a:rPr lang="en-US" sz="1400" dirty="0">
                <a:effectLst/>
                <a:latin typeface="Times New Roman" panose="02020603050405020304" pitchFamily="18" charset="0"/>
                <a:ea typeface="Times New Roman" panose="02020603050405020304" pitchFamily="18" charset="0"/>
              </a:rPr>
              <a:t> Create a </a:t>
            </a:r>
            <a:r>
              <a:rPr lang="en-US" sz="1400" i="1" dirty="0">
                <a:effectLst/>
                <a:latin typeface="Times New Roman" panose="02020603050405020304" pitchFamily="18" charset="0"/>
                <a:ea typeface="Times New Roman" panose="02020603050405020304" pitchFamily="18" charset="0"/>
              </a:rPr>
              <a:t>Parallel Design</a:t>
            </a:r>
            <a:r>
              <a:rPr lang="en-US" sz="1400" dirty="0">
                <a:effectLst/>
                <a:latin typeface="Times New Roman" panose="02020603050405020304" pitchFamily="18" charset="0"/>
                <a:ea typeface="Times New Roman" panose="02020603050405020304" pitchFamily="18" charset="0"/>
              </a:rPr>
              <a:t>* expressing important elements or features of a tree. Multiple containers are permitted. Staged on the </a:t>
            </a:r>
            <a:r>
              <a:rPr lang="en-US" sz="1400" dirty="0" err="1">
                <a:effectLst/>
                <a:latin typeface="Times New Roman" panose="02020603050405020304" pitchFamily="18" charset="0"/>
                <a:ea typeface="Times New Roman" panose="02020603050405020304" pitchFamily="18" charset="0"/>
              </a:rPr>
              <a:t>Riverhouse’s</a:t>
            </a:r>
            <a:r>
              <a:rPr lang="en-US" sz="1400" dirty="0">
                <a:effectLst/>
                <a:latin typeface="Times New Roman" panose="02020603050405020304" pitchFamily="18" charset="0"/>
                <a:ea typeface="Times New Roman" panose="02020603050405020304" pitchFamily="18" charset="0"/>
              </a:rPr>
              <a:t> 42” high wooden bar with lip. A 26” high white cloth backdrop and a staging space of 24” width x 18” depth are provided for each design. Viewed and judged from three sides.  </a:t>
            </a:r>
            <a:r>
              <a:rPr lang="en-US" sz="1400" b="1" dirty="0">
                <a:solidFill>
                  <a:srgbClr val="0070C0"/>
                </a:solidFill>
                <a:effectLst/>
                <a:latin typeface="Times New Roman" panose="02020603050405020304" pitchFamily="18" charset="0"/>
                <a:ea typeface="Times New Roman" panose="02020603050405020304" pitchFamily="18" charset="0"/>
              </a:rPr>
              <a:t>A Title or Statement of Intent is required.  </a:t>
            </a:r>
          </a:p>
          <a:p>
            <a:pPr marL="0" marR="0">
              <a:buNone/>
            </a:pPr>
            <a:r>
              <a:rPr lang="en-US" sz="1400" b="1" dirty="0">
                <a:effectLst/>
                <a:latin typeface="Times New Roman" panose="02020603050405020304" pitchFamily="18" charset="0"/>
                <a:ea typeface="Times New Roman" panose="02020603050405020304" pitchFamily="18" charset="0"/>
              </a:rPr>
              <a:t> </a:t>
            </a:r>
          </a:p>
          <a:p>
            <a:pPr marL="0" marR="0">
              <a:buNone/>
            </a:pPr>
            <a:r>
              <a:rPr lang="en-US" sz="1400" b="1" dirty="0">
                <a:effectLst/>
                <a:latin typeface="Cambria" panose="02040503050406030204" pitchFamily="18" charset="0"/>
                <a:ea typeface="Times New Roman" panose="02020603050405020304" pitchFamily="18" charset="0"/>
              </a:rPr>
              <a:t>Class 4								(4) Entries</a:t>
            </a:r>
            <a:r>
              <a:rPr lang="en-US" sz="1400" dirty="0">
                <a:effectLst/>
                <a:latin typeface="Cambria" panose="020405030504060302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buNone/>
            </a:pPr>
            <a:r>
              <a:rPr lang="en-US" sz="1400" dirty="0">
                <a:effectLst/>
                <a:latin typeface="Times New Roman" panose="02020603050405020304" pitchFamily="18" charset="0"/>
                <a:ea typeface="Times New Roman" panose="02020603050405020304" pitchFamily="18" charset="0"/>
              </a:rPr>
              <a:t>Novice. Same as above. </a:t>
            </a:r>
          </a:p>
          <a:p>
            <a:pPr marL="0" marR="0">
              <a:buNone/>
            </a:pPr>
            <a:r>
              <a:rPr lang="en-US" sz="1400" dirty="0">
                <a:effectLst/>
                <a:latin typeface="Times New Roman" panose="02020603050405020304" pitchFamily="18" charset="0"/>
                <a:ea typeface="Times New Roman" panose="02020603050405020304" pitchFamily="18" charset="0"/>
              </a:rPr>
              <a:t> </a:t>
            </a:r>
          </a:p>
          <a:p>
            <a:pPr marL="0" marR="0">
              <a:buNone/>
            </a:pPr>
            <a:r>
              <a:rPr lang="en-US" sz="1400" b="1" dirty="0">
                <a:solidFill>
                  <a:srgbClr val="0070C0"/>
                </a:solidFill>
                <a:effectLst/>
                <a:latin typeface="Times New Roman" panose="02020603050405020304" pitchFamily="18" charset="0"/>
                <a:ea typeface="Times New Roman" panose="02020603050405020304" pitchFamily="18" charset="0"/>
              </a:rPr>
              <a:t>Pre-registration is required by Sunday, April 19. </a:t>
            </a:r>
            <a:r>
              <a:rPr lang="fr-CA" sz="1400" b="1" dirty="0">
                <a:solidFill>
                  <a:srgbClr val="0070C0"/>
                </a:solidFill>
                <a:effectLst/>
                <a:latin typeface="Times New Roman" panose="02020603050405020304" pitchFamily="18" charset="0"/>
                <a:ea typeface="Times New Roman" panose="02020603050405020304" pitchFamily="18" charset="0"/>
              </a:rPr>
              <a:t>Class consultant, Louisa Renn, </a:t>
            </a:r>
            <a:r>
              <a:rPr lang="fr-CA" sz="1400" b="1" u="sng" dirty="0">
                <a:solidFill>
                  <a:srgbClr val="0070C0"/>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louisarenn@gmail.com</a:t>
            </a:r>
            <a:r>
              <a:rPr lang="fr-CA" sz="1400" b="1" dirty="0">
                <a:solidFill>
                  <a:srgbClr val="0070C0"/>
                </a:solidFill>
                <a:effectLst/>
                <a:latin typeface="Times New Roman" panose="02020603050405020304" pitchFamily="18" charset="0"/>
                <a:ea typeface="Times New Roman" panose="02020603050405020304" pitchFamily="18" charset="0"/>
              </a:rPr>
              <a:t>. </a:t>
            </a:r>
            <a:r>
              <a:rPr lang="en-US" sz="1400" b="1" dirty="0">
                <a:solidFill>
                  <a:srgbClr val="0070C0"/>
                </a:solidFill>
                <a:effectLst/>
                <a:latin typeface="Times New Roman" panose="02020603050405020304" pitchFamily="18" charset="0"/>
                <a:ea typeface="Times New Roman" panose="02020603050405020304" pitchFamily="18" charset="0"/>
              </a:rPr>
              <a:t>Exhibitors may enter one class only. </a:t>
            </a:r>
          </a:p>
          <a:p>
            <a:pPr marL="0" marR="0">
              <a:buNone/>
            </a:pPr>
            <a:r>
              <a:rPr lang="en-US" sz="1400" b="1"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799520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54CF7-481D-7287-3080-5E5F9AF72432}"/>
              </a:ext>
            </a:extLst>
          </p:cNvPr>
          <p:cNvPicPr>
            <a:picLocks noChangeAspect="1"/>
          </p:cNvPicPr>
          <p:nvPr/>
        </p:nvPicPr>
        <p:blipFill>
          <a:blip r:embed="rId3"/>
          <a:stretch>
            <a:fillRect/>
          </a:stretch>
        </p:blipFill>
        <p:spPr>
          <a:xfrm>
            <a:off x="5656521" y="857693"/>
            <a:ext cx="6010921" cy="5248729"/>
          </a:xfrm>
          <a:prstGeom prst="rect">
            <a:avLst/>
          </a:prstGeom>
        </p:spPr>
      </p:pic>
      <p:sp>
        <p:nvSpPr>
          <p:cNvPr id="4" name="Title 3">
            <a:extLst>
              <a:ext uri="{FF2B5EF4-FFF2-40B4-BE49-F238E27FC236}">
                <a16:creationId xmlns:a16="http://schemas.microsoft.com/office/drawing/2014/main" id="{1EB4678E-0EAB-8D89-7F33-F8F8B6BF03B6}"/>
              </a:ext>
            </a:extLst>
          </p:cNvPr>
          <p:cNvSpPr>
            <a:spLocks noGrp="1"/>
          </p:cNvSpPr>
          <p:nvPr>
            <p:ph type="title"/>
          </p:nvPr>
        </p:nvSpPr>
        <p:spPr>
          <a:xfrm>
            <a:off x="1051418" y="1068572"/>
            <a:ext cx="4103431" cy="1137684"/>
          </a:xfrm>
        </p:spPr>
        <p:txBody>
          <a:bodyPr>
            <a:normAutofit fontScale="90000"/>
          </a:bodyPr>
          <a:lstStyle/>
          <a:p>
            <a:pPr algn="ctr"/>
            <a:r>
              <a:rPr lang="en-US" sz="2000" dirty="0">
                <a:solidFill>
                  <a:srgbClr val="336600"/>
                </a:solidFill>
              </a:rPr>
              <a:t>FLOWER SHOW PROGRAM GUIDEs </a:t>
            </a:r>
            <a:br>
              <a:rPr lang="en-US" sz="2000" dirty="0">
                <a:solidFill>
                  <a:srgbClr val="336600"/>
                </a:solidFill>
              </a:rPr>
            </a:br>
            <a:r>
              <a:rPr lang="en-US" sz="2000" dirty="0">
                <a:solidFill>
                  <a:srgbClr val="336600"/>
                </a:solidFill>
              </a:rPr>
              <a:t>and </a:t>
            </a:r>
            <a:br>
              <a:rPr lang="en-US" sz="2000" dirty="0">
                <a:solidFill>
                  <a:srgbClr val="336600"/>
                </a:solidFill>
              </a:rPr>
            </a:br>
            <a:r>
              <a:rPr lang="en-US" sz="2000" dirty="0">
                <a:solidFill>
                  <a:srgbClr val="336600"/>
                </a:solidFill>
              </a:rPr>
              <a:t>GCA Floral schedules</a:t>
            </a:r>
            <a:br>
              <a:rPr lang="en-US" sz="2000" dirty="0">
                <a:solidFill>
                  <a:srgbClr val="336600"/>
                </a:solidFill>
              </a:rPr>
            </a:br>
            <a:endParaRPr lang="en-US" sz="2000" dirty="0">
              <a:solidFill>
                <a:srgbClr val="336600"/>
              </a:solidFill>
            </a:endParaRPr>
          </a:p>
        </p:txBody>
      </p:sp>
      <p:sp>
        <p:nvSpPr>
          <p:cNvPr id="6" name="Text Placeholder 5">
            <a:extLst>
              <a:ext uri="{FF2B5EF4-FFF2-40B4-BE49-F238E27FC236}">
                <a16:creationId xmlns:a16="http://schemas.microsoft.com/office/drawing/2014/main" id="{829A1F13-A9F6-45CA-F4F9-B052FACCD6EE}"/>
              </a:ext>
            </a:extLst>
          </p:cNvPr>
          <p:cNvSpPr>
            <a:spLocks noGrp="1"/>
          </p:cNvSpPr>
          <p:nvPr>
            <p:ph type="body" sz="half" idx="2"/>
          </p:nvPr>
        </p:nvSpPr>
        <p:spPr>
          <a:xfrm>
            <a:off x="396969" y="2273596"/>
            <a:ext cx="6010920" cy="3515832"/>
          </a:xfrm>
        </p:spPr>
        <p:txBody>
          <a:bodyPr/>
          <a:lstStyle/>
          <a:p>
            <a:r>
              <a:rPr lang="en-US" dirty="0"/>
              <a:t>For each RGC Flower Show where GCA Judges are involved, a 10+ page guide will be published on the RGC Website, </a:t>
            </a:r>
            <a:r>
              <a:rPr lang="en-US" dirty="0">
                <a:highlight>
                  <a:srgbClr val="00FFFF"/>
                </a:highlight>
              </a:rPr>
              <a:t>rumsongardenclubnj.org. </a:t>
            </a:r>
          </a:p>
          <a:p>
            <a:r>
              <a:rPr lang="en-US" dirty="0">
                <a:highlight>
                  <a:srgbClr val="00FFFF"/>
                </a:highlight>
              </a:rPr>
              <a:t>Log in. </a:t>
            </a:r>
            <a:r>
              <a:rPr lang="en-US" dirty="0"/>
              <a:t>Flower Show Programs are located under the </a:t>
            </a:r>
            <a:r>
              <a:rPr lang="en-US" dirty="0">
                <a:highlight>
                  <a:srgbClr val="00FFFF"/>
                </a:highlight>
              </a:rPr>
              <a:t>“Resources” </a:t>
            </a:r>
            <a:r>
              <a:rPr lang="en-US" dirty="0"/>
              <a:t>tab. </a:t>
            </a:r>
          </a:p>
          <a:p>
            <a:r>
              <a:rPr lang="en-US" dirty="0"/>
              <a:t>The GCA Floral Schedule is your “go-to” place to have all questions answered about what is allowed in a show and what is not. Call the class consultant listed for the Show if you need additional assistance. </a:t>
            </a:r>
          </a:p>
          <a:p>
            <a:r>
              <a:rPr lang="en-US" dirty="0">
                <a:highlight>
                  <a:srgbClr val="00FFFF"/>
                </a:highlight>
              </a:rPr>
              <a:t>BEFORE YOU START DESIGNING, READ IT CAREFULLY!</a:t>
            </a:r>
          </a:p>
        </p:txBody>
      </p:sp>
      <p:cxnSp>
        <p:nvCxnSpPr>
          <p:cNvPr id="17" name="Straight Arrow Connector 16">
            <a:extLst>
              <a:ext uri="{FF2B5EF4-FFF2-40B4-BE49-F238E27FC236}">
                <a16:creationId xmlns:a16="http://schemas.microsoft.com/office/drawing/2014/main" id="{C623EBF2-9639-E8FC-CE23-0F9C7F833CCA}"/>
              </a:ext>
            </a:extLst>
          </p:cNvPr>
          <p:cNvCxnSpPr>
            <a:cxnSpLocks/>
          </p:cNvCxnSpPr>
          <p:nvPr/>
        </p:nvCxnSpPr>
        <p:spPr>
          <a:xfrm>
            <a:off x="5918791" y="4097079"/>
            <a:ext cx="1034902" cy="531628"/>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2130ABF5-8747-0329-FD5F-E973625C5B76}"/>
              </a:ext>
            </a:extLst>
          </p:cNvPr>
          <p:cNvCxnSpPr>
            <a:cxnSpLocks/>
          </p:cNvCxnSpPr>
          <p:nvPr/>
        </p:nvCxnSpPr>
        <p:spPr>
          <a:xfrm>
            <a:off x="5557284" y="1580707"/>
            <a:ext cx="2721935" cy="54580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753954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87FE7-3371-4BF6-1E40-53DC84BC52BB}"/>
              </a:ext>
            </a:extLst>
          </p:cNvPr>
          <p:cNvPicPr>
            <a:picLocks noChangeAspect="1"/>
          </p:cNvPicPr>
          <p:nvPr/>
        </p:nvPicPr>
        <p:blipFill>
          <a:blip r:embed="rId2"/>
          <a:stretch>
            <a:fillRect/>
          </a:stretch>
        </p:blipFill>
        <p:spPr>
          <a:xfrm>
            <a:off x="712003" y="1350497"/>
            <a:ext cx="10767993" cy="5430131"/>
          </a:xfrm>
          <a:prstGeom prst="rect">
            <a:avLst/>
          </a:prstGeom>
        </p:spPr>
      </p:pic>
      <p:sp>
        <p:nvSpPr>
          <p:cNvPr id="4" name="TextBox 3">
            <a:extLst>
              <a:ext uri="{FF2B5EF4-FFF2-40B4-BE49-F238E27FC236}">
                <a16:creationId xmlns:a16="http://schemas.microsoft.com/office/drawing/2014/main" id="{1CADC3FE-7C50-4ED8-996E-A1B1D5F210B0}"/>
              </a:ext>
            </a:extLst>
          </p:cNvPr>
          <p:cNvSpPr txBox="1"/>
          <p:nvPr/>
        </p:nvSpPr>
        <p:spPr>
          <a:xfrm>
            <a:off x="937632" y="914400"/>
            <a:ext cx="10767994" cy="369332"/>
          </a:xfrm>
          <a:prstGeom prst="rect">
            <a:avLst/>
          </a:prstGeom>
          <a:noFill/>
        </p:spPr>
        <p:txBody>
          <a:bodyPr wrap="square" rtlCol="0">
            <a:spAutoFit/>
          </a:bodyPr>
          <a:lstStyle/>
          <a:p>
            <a:r>
              <a:rPr lang="en-US" dirty="0">
                <a:solidFill>
                  <a:srgbClr val="0070C0"/>
                </a:solidFill>
              </a:rPr>
              <a:t>The following 5 slides are from GCA - </a:t>
            </a:r>
            <a:r>
              <a:rPr lang="en-US" i="1" dirty="0">
                <a:solidFill>
                  <a:srgbClr val="0070C0"/>
                </a:solidFill>
              </a:rPr>
              <a:t>Photo Library Design Syles Power point and Floral Design Course FD-201 </a:t>
            </a:r>
          </a:p>
        </p:txBody>
      </p:sp>
    </p:spTree>
    <p:extLst>
      <p:ext uri="{BB962C8B-B14F-4D97-AF65-F5344CB8AC3E}">
        <p14:creationId xmlns:p14="http://schemas.microsoft.com/office/powerpoint/2010/main" val="148174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6584C-C4B4-D152-D8B7-21B88B3B4D5A}"/>
              </a:ext>
            </a:extLst>
          </p:cNvPr>
          <p:cNvPicPr>
            <a:picLocks noChangeAspect="1"/>
          </p:cNvPicPr>
          <p:nvPr/>
        </p:nvPicPr>
        <p:blipFill>
          <a:blip r:embed="rId2"/>
          <a:stretch>
            <a:fillRect/>
          </a:stretch>
        </p:blipFill>
        <p:spPr>
          <a:xfrm>
            <a:off x="742486" y="510287"/>
            <a:ext cx="10707028" cy="5837426"/>
          </a:xfrm>
          <a:prstGeom prst="rect">
            <a:avLst/>
          </a:prstGeom>
        </p:spPr>
      </p:pic>
    </p:spTree>
    <p:extLst>
      <p:ext uri="{BB962C8B-B14F-4D97-AF65-F5344CB8AC3E}">
        <p14:creationId xmlns:p14="http://schemas.microsoft.com/office/powerpoint/2010/main" val="3719099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2C7E6-495F-CA10-F43E-97C5A4E948B4}"/>
              </a:ext>
            </a:extLst>
          </p:cNvPr>
          <p:cNvPicPr>
            <a:picLocks noChangeAspect="1"/>
          </p:cNvPicPr>
          <p:nvPr/>
        </p:nvPicPr>
        <p:blipFill>
          <a:blip r:embed="rId2"/>
          <a:stretch>
            <a:fillRect/>
          </a:stretch>
        </p:blipFill>
        <p:spPr>
          <a:xfrm>
            <a:off x="661182" y="175846"/>
            <a:ext cx="10782886" cy="6147582"/>
          </a:xfrm>
          <a:prstGeom prst="rect">
            <a:avLst/>
          </a:prstGeom>
        </p:spPr>
      </p:pic>
    </p:spTree>
    <p:extLst>
      <p:ext uri="{BB962C8B-B14F-4D97-AF65-F5344CB8AC3E}">
        <p14:creationId xmlns:p14="http://schemas.microsoft.com/office/powerpoint/2010/main" val="4185305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548E6-9866-EFB2-E4AD-567084CB9C34}"/>
              </a:ext>
            </a:extLst>
          </p:cNvPr>
          <p:cNvPicPr>
            <a:picLocks noChangeAspect="1"/>
          </p:cNvPicPr>
          <p:nvPr/>
        </p:nvPicPr>
        <p:blipFill>
          <a:blip r:embed="rId2"/>
          <a:stretch>
            <a:fillRect/>
          </a:stretch>
        </p:blipFill>
        <p:spPr>
          <a:xfrm>
            <a:off x="616227" y="0"/>
            <a:ext cx="10899912" cy="6858000"/>
          </a:xfrm>
          <a:prstGeom prst="rect">
            <a:avLst/>
          </a:prstGeom>
        </p:spPr>
      </p:pic>
      <p:sp>
        <p:nvSpPr>
          <p:cNvPr id="4" name="TextBox 3">
            <a:extLst>
              <a:ext uri="{FF2B5EF4-FFF2-40B4-BE49-F238E27FC236}">
                <a16:creationId xmlns:a16="http://schemas.microsoft.com/office/drawing/2014/main" id="{5E2FFDCC-250F-A901-5A9D-68195A355E35}"/>
              </a:ext>
            </a:extLst>
          </p:cNvPr>
          <p:cNvSpPr txBox="1"/>
          <p:nvPr/>
        </p:nvSpPr>
        <p:spPr>
          <a:xfrm>
            <a:off x="7117307" y="5247564"/>
            <a:ext cx="4210335" cy="1077218"/>
          </a:xfrm>
          <a:prstGeom prst="rect">
            <a:avLst/>
          </a:prstGeom>
          <a:noFill/>
        </p:spPr>
        <p:txBody>
          <a:bodyPr wrap="square" rtlCol="0">
            <a:spAutoFit/>
          </a:bodyPr>
          <a:lstStyle/>
          <a:p>
            <a:r>
              <a:rPr lang="en-US" sz="1600" dirty="0">
                <a:solidFill>
                  <a:srgbClr val="0070C0"/>
                </a:solidFill>
              </a:rPr>
              <a:t>Note: The red platter on which the three green vases rest unifies the design into one unit. For the recycling challenge, vase(s) might be aluminum cans or interesting glass jars. </a:t>
            </a:r>
          </a:p>
        </p:txBody>
      </p:sp>
    </p:spTree>
    <p:extLst>
      <p:ext uri="{BB962C8B-B14F-4D97-AF65-F5344CB8AC3E}">
        <p14:creationId xmlns:p14="http://schemas.microsoft.com/office/powerpoint/2010/main" val="2123252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42647-2865-EF74-4665-14369BCBD85B}"/>
              </a:ext>
            </a:extLst>
          </p:cNvPr>
          <p:cNvPicPr>
            <a:picLocks noChangeAspect="1"/>
          </p:cNvPicPr>
          <p:nvPr/>
        </p:nvPicPr>
        <p:blipFill>
          <a:blip r:embed="rId3"/>
          <a:stretch>
            <a:fillRect/>
          </a:stretch>
        </p:blipFill>
        <p:spPr>
          <a:xfrm>
            <a:off x="507242" y="-129654"/>
            <a:ext cx="10972800" cy="5842527"/>
          </a:xfrm>
          <a:prstGeom prst="rect">
            <a:avLst/>
          </a:prstGeom>
        </p:spPr>
      </p:pic>
    </p:spTree>
    <p:extLst>
      <p:ext uri="{BB962C8B-B14F-4D97-AF65-F5344CB8AC3E}">
        <p14:creationId xmlns:p14="http://schemas.microsoft.com/office/powerpoint/2010/main" val="1874277947"/>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978</TotalTime>
  <Words>2867</Words>
  <Application>Microsoft Office PowerPoint</Application>
  <PresentationFormat>Widescreen</PresentationFormat>
  <Paragraphs>141</Paragraphs>
  <Slides>29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Arial</vt:lpstr>
      <vt:lpstr>Calisto MT</vt:lpstr>
      <vt:lpstr>Cambria</vt:lpstr>
      <vt:lpstr>Georgia</vt:lpstr>
      <vt:lpstr>Google Sans</vt:lpstr>
      <vt:lpstr>Times New Roman</vt:lpstr>
      <vt:lpstr>Univers Condensed</vt:lpstr>
      <vt:lpstr>ChronicleVTI</vt:lpstr>
      <vt:lpstr>LINE and PARALLEL LINE Floral design        March 10, 2026</vt:lpstr>
      <vt:lpstr>Definitions:</vt:lpstr>
      <vt:lpstr>PowerPoint Presentation</vt:lpstr>
      <vt:lpstr>FLOWER SHOW PROGRAM GUIDEs  and  GCA Floral schedules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Louisa Renn</dc:creator>
  <cp:lastModifiedBy>Louisa Renn</cp:lastModifiedBy>
  <cp:revision>34</cp:revision>
  <dcterms:created xsi:type="dcterms:W3CDTF">2026-01-24T16:48:09Z</dcterms:created>
  <dcterms:modified xsi:type="dcterms:W3CDTF">2026-03-07T16:26:42Z</dcterms:modified>
</cp:coreProperties>
</file>